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9" r:id="rId4"/>
  </p:sldMasterIdLst>
  <p:notesMasterIdLst>
    <p:notesMasterId r:id="rId34"/>
  </p:notesMasterIdLst>
  <p:sldIdLst>
    <p:sldId id="348" r:id="rId5"/>
    <p:sldId id="368" r:id="rId6"/>
    <p:sldId id="266" r:id="rId7"/>
    <p:sldId id="369" r:id="rId8"/>
    <p:sldId id="364" r:id="rId9"/>
    <p:sldId id="301" r:id="rId10"/>
    <p:sldId id="355" r:id="rId11"/>
    <p:sldId id="388" r:id="rId12"/>
    <p:sldId id="366" r:id="rId13"/>
    <p:sldId id="259" r:id="rId14"/>
    <p:sldId id="389" r:id="rId15"/>
    <p:sldId id="294" r:id="rId16"/>
    <p:sldId id="381" r:id="rId17"/>
    <p:sldId id="382" r:id="rId18"/>
    <p:sldId id="376" r:id="rId19"/>
    <p:sldId id="390" r:id="rId20"/>
    <p:sldId id="391" r:id="rId21"/>
    <p:sldId id="377" r:id="rId22"/>
    <p:sldId id="392" r:id="rId23"/>
    <p:sldId id="394" r:id="rId24"/>
    <p:sldId id="393" r:id="rId25"/>
    <p:sldId id="395" r:id="rId26"/>
    <p:sldId id="396" r:id="rId27"/>
    <p:sldId id="397" r:id="rId28"/>
    <p:sldId id="398" r:id="rId29"/>
    <p:sldId id="399" r:id="rId30"/>
    <p:sldId id="386" r:id="rId31"/>
    <p:sldId id="387" r:id="rId32"/>
    <p:sldId id="408" r:id="rId33"/>
  </p:sldIdLst>
  <p:sldSz cx="12192000" cy="6858000"/>
  <p:notesSz cx="6858000" cy="9144000"/>
  <p:embeddedFontLst>
    <p:embeddedFont>
      <p:font typeface="Century Gothic" panose="020B0502020202020204" pitchFamily="34" charset="0"/>
      <p:regular r:id="rId35"/>
      <p:bold r:id="rId36"/>
      <p:italic r:id="rId37"/>
      <p:boldItalic r:id="rId38"/>
    </p:embeddedFont>
    <p:embeddedFont>
      <p:font typeface="Georgia" panose="02040502050405020303" pitchFamily="18"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6EC0"/>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9C7EDF-A6EB-B4D7-A2F9-927EFDBD16D4}" v="38" dt="2025-03-18T15:24:57.990"/>
    <p1510:client id="{BC867D2E-25C5-FC6F-A554-A4C9A2F86B88}" v="80" dt="2025-03-17T07:28:47.468"/>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22947"/>
    <p:restoredTop sz="70884" autoAdjust="0"/>
  </p:normalViewPr>
  <p:slideViewPr>
    <p:cSldViewPr snapToGrid="0">
      <p:cViewPr varScale="1">
        <p:scale>
          <a:sx n="121" d="100"/>
          <a:sy n="121" d="100"/>
        </p:scale>
        <p:origin x="176"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5.fntdata"/><Relationship Id="rId21" Type="http://schemas.openxmlformats.org/officeDocument/2006/relationships/slide" Target="slides/slide17.xml"/><Relationship Id="rId34" Type="http://schemas.openxmlformats.org/officeDocument/2006/relationships/notesMaster" Target="notesMasters/notesMaster1.xml"/><Relationship Id="rId42" Type="http://schemas.openxmlformats.org/officeDocument/2006/relationships/font" Target="fonts/font8.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3.fntdata"/><Relationship Id="rId40"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1.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font" Target="fonts/font7.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Exposition type: </a:t>
            </a:r>
            <a:r>
              <a:rPr lang="en-GB" b="0" dirty="0"/>
              <a:t>Explanation</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Model teacher exposition:</a:t>
            </a:r>
          </a:p>
          <a:p>
            <a:pPr marL="0" marR="0" lvl="0" indent="0" algn="l" rtl="0">
              <a:lnSpc>
                <a:spcPct val="100000"/>
              </a:lnSpc>
              <a:spcBef>
                <a:spcPts val="0"/>
              </a:spcBef>
              <a:spcAft>
                <a:spcPts val="0"/>
              </a:spcAft>
              <a:buClr>
                <a:schemeClr val="dk1"/>
              </a:buClr>
              <a:buSzPts val="1200"/>
              <a:buFont typeface="Calibri"/>
              <a:buNone/>
            </a:pPr>
            <a:r>
              <a:rPr lang="en-GB" b="0" dirty="0"/>
              <a:t>Now we have recapped the reactions of metals and acids. You should be able to describe these reactions with word equations and predict the names of salts. </a:t>
            </a:r>
          </a:p>
          <a:p>
            <a:pPr marL="0" marR="0" lvl="0" indent="0" algn="l" rtl="0">
              <a:lnSpc>
                <a:spcPct val="100000"/>
              </a:lnSpc>
              <a:spcBef>
                <a:spcPts val="0"/>
              </a:spcBef>
              <a:spcAft>
                <a:spcPts val="0"/>
              </a:spcAft>
              <a:buClr>
                <a:schemeClr val="dk1"/>
              </a:buClr>
              <a:buSzPts val="1200"/>
              <a:buFont typeface="Calibri"/>
              <a:buNone/>
            </a:pPr>
            <a:r>
              <a:rPr lang="en-GB" b="0" dirty="0"/>
              <a:t>We will now link that prior learning to some of the more recent learning from this unit, about ionic equations and half equations.</a:t>
            </a:r>
          </a:p>
          <a:p>
            <a:pPr marL="0" marR="0" lvl="0" indent="0" algn="l" rtl="0">
              <a:lnSpc>
                <a:spcPct val="100000"/>
              </a:lnSpc>
              <a:spcBef>
                <a:spcPts val="0"/>
              </a:spcBef>
              <a:spcAft>
                <a:spcPts val="0"/>
              </a:spcAft>
              <a:buClr>
                <a:schemeClr val="dk1"/>
              </a:buClr>
              <a:buSzPts val="1200"/>
              <a:buFont typeface="Calibri"/>
              <a:buNone/>
            </a:pPr>
            <a:r>
              <a:rPr lang="en-GB" b="0" dirty="0"/>
              <a:t>The key point that you need to remember is: </a:t>
            </a:r>
            <a:r>
              <a:rPr lang="en-GB" b="0" u="sng" dirty="0"/>
              <a:t>All reactions between metals and acids are redox reactions.</a:t>
            </a:r>
          </a:p>
          <a:p>
            <a:pPr marL="0" marR="0" lvl="0" indent="0" algn="l" rtl="0">
              <a:lnSpc>
                <a:spcPct val="100000"/>
              </a:lnSpc>
              <a:spcBef>
                <a:spcPts val="0"/>
              </a:spcBef>
              <a:spcAft>
                <a:spcPts val="0"/>
              </a:spcAft>
              <a:buClr>
                <a:schemeClr val="dk1"/>
              </a:buClr>
              <a:buSzPts val="1200"/>
              <a:buFont typeface="Calibri"/>
              <a:buNone/>
            </a:pPr>
            <a:r>
              <a:rPr lang="en-GB" b="0" i="1" u="none" dirty="0"/>
              <a:t>Can you remember what a redox reaction is? </a:t>
            </a:r>
            <a:r>
              <a:rPr lang="en-GB" b="1" i="1" u="none" dirty="0"/>
              <a:t>A redox reaction is one in which oxidation and reduction occur at the same time.</a:t>
            </a:r>
          </a:p>
          <a:p>
            <a:pPr marL="0" marR="0" lvl="0" indent="0" algn="l" rtl="0">
              <a:lnSpc>
                <a:spcPct val="100000"/>
              </a:lnSpc>
              <a:spcBef>
                <a:spcPts val="0"/>
              </a:spcBef>
              <a:spcAft>
                <a:spcPts val="0"/>
              </a:spcAft>
              <a:buClr>
                <a:schemeClr val="dk1"/>
              </a:buClr>
              <a:buSzPts val="1200"/>
              <a:buFont typeface="Calibri"/>
              <a:buNone/>
            </a:pPr>
            <a:r>
              <a:rPr lang="en-GB" b="0" i="1" u="none" dirty="0"/>
              <a:t>Remind me, what is oxidation (in terms of electrons)? </a:t>
            </a:r>
            <a:r>
              <a:rPr lang="en-GB" b="1" i="1" u="none" dirty="0"/>
              <a:t>Oxidation is the loss of electrons</a:t>
            </a:r>
          </a:p>
          <a:p>
            <a:pPr marL="0" marR="0" lvl="0" indent="0" algn="l" rtl="0">
              <a:lnSpc>
                <a:spcPct val="100000"/>
              </a:lnSpc>
              <a:spcBef>
                <a:spcPts val="0"/>
              </a:spcBef>
              <a:spcAft>
                <a:spcPts val="0"/>
              </a:spcAft>
              <a:buClr>
                <a:schemeClr val="dk1"/>
              </a:buClr>
              <a:buSzPts val="1200"/>
              <a:buFont typeface="Calibri"/>
              <a:buNone/>
            </a:pPr>
            <a:r>
              <a:rPr lang="en-GB" b="0" i="1" u="none" dirty="0"/>
              <a:t>And what is reduction (in terms of electrons)? </a:t>
            </a:r>
            <a:r>
              <a:rPr lang="en-GB" b="1" i="1" u="none" dirty="0"/>
              <a:t>Reduction is the gain of electrons.</a:t>
            </a:r>
          </a:p>
          <a:p>
            <a:pPr marL="0" marR="0" lvl="0" indent="0" algn="l" rtl="0">
              <a:lnSpc>
                <a:spcPct val="100000"/>
              </a:lnSpc>
              <a:spcBef>
                <a:spcPts val="0"/>
              </a:spcBef>
              <a:spcAft>
                <a:spcPts val="0"/>
              </a:spcAft>
              <a:buClr>
                <a:schemeClr val="dk1"/>
              </a:buClr>
              <a:buSzPts val="1200"/>
              <a:buFont typeface="Calibri"/>
              <a:buNone/>
            </a:pPr>
            <a:r>
              <a:rPr lang="en-GB" b="0" i="0" u="none" dirty="0"/>
              <a:t>So when we say that these reactions are redox reactions, we mean that something will be gaining electrons and something will be losing electrons at the same time.</a:t>
            </a:r>
          </a:p>
          <a:p>
            <a:pPr marL="0" marR="0" lvl="0" indent="0" algn="l" rtl="0">
              <a:lnSpc>
                <a:spcPct val="100000"/>
              </a:lnSpc>
              <a:spcBef>
                <a:spcPts val="0"/>
              </a:spcBef>
              <a:spcAft>
                <a:spcPts val="0"/>
              </a:spcAft>
              <a:buClr>
                <a:schemeClr val="dk1"/>
              </a:buClr>
              <a:buSzPts val="1200"/>
              <a:buFont typeface="Calibri"/>
              <a:buNone/>
            </a:pPr>
            <a:r>
              <a:rPr lang="en-GB" b="0" i="1" u="none" dirty="0"/>
              <a:t>What can you now do that will help us to show that oxidation and reduction are happening in this reaction? </a:t>
            </a:r>
            <a:r>
              <a:rPr lang="en-GB" b="1" i="1" u="none" dirty="0"/>
              <a:t>I can write half equations to show electrons being lost or gained.</a:t>
            </a:r>
          </a:p>
          <a:p>
            <a:pPr marL="0" marR="0" lvl="0" indent="0" algn="l" rtl="0">
              <a:lnSpc>
                <a:spcPct val="100000"/>
              </a:lnSpc>
              <a:spcBef>
                <a:spcPts val="0"/>
              </a:spcBef>
              <a:spcAft>
                <a:spcPts val="0"/>
              </a:spcAft>
              <a:buClr>
                <a:schemeClr val="dk1"/>
              </a:buClr>
              <a:buSzPts val="1200"/>
              <a:buFont typeface="Calibri"/>
              <a:buNone/>
            </a:pPr>
            <a:r>
              <a:rPr lang="en-GB" b="0" i="0" u="none" dirty="0"/>
              <a:t>So, let’s see if we can take this word equation for a reaction between an acid and metal, and find 2 half equations that demonstrate oxidation and reduction taking place.</a:t>
            </a:r>
          </a:p>
          <a:p>
            <a:pPr marL="0" marR="0" lvl="0" indent="0" algn="l" rtl="0">
              <a:lnSpc>
                <a:spcPct val="100000"/>
              </a:lnSpc>
              <a:spcBef>
                <a:spcPts val="0"/>
              </a:spcBef>
              <a:spcAft>
                <a:spcPts val="0"/>
              </a:spcAft>
              <a:buClr>
                <a:schemeClr val="dk1"/>
              </a:buClr>
              <a:buSzPts val="1200"/>
              <a:buFont typeface="Calibri"/>
              <a:buNone/>
            </a:pPr>
            <a:r>
              <a:rPr lang="en-GB" b="1" i="0" u="none" dirty="0"/>
              <a:t>Depending on the class, they may be able to suggest the steps here, based on the work completed in previous lessons.</a:t>
            </a:r>
          </a:p>
          <a:p>
            <a:pPr marL="0" marR="0" lvl="0" indent="0" algn="l" rtl="0">
              <a:lnSpc>
                <a:spcPct val="100000"/>
              </a:lnSpc>
              <a:spcBef>
                <a:spcPts val="0"/>
              </a:spcBef>
              <a:spcAft>
                <a:spcPts val="0"/>
              </a:spcAft>
              <a:buClr>
                <a:schemeClr val="dk1"/>
              </a:buClr>
              <a:buSzPts val="1200"/>
              <a:buFont typeface="Calibri"/>
              <a:buNone/>
            </a:pPr>
            <a:r>
              <a:rPr lang="en-GB" b="0" i="0" u="none" dirty="0"/>
              <a:t>First we need a balanced chemical equation for this reaction. We know magnesium is a solid, hydrochloric acid is HCl</a:t>
            </a:r>
            <a:r>
              <a:rPr lang="en-GB" b="0" i="0" u="none" baseline="-25000" dirty="0"/>
              <a:t>(aq)</a:t>
            </a:r>
            <a:r>
              <a:rPr lang="en-GB" b="0" i="0" u="none" baseline="0" dirty="0"/>
              <a:t>, Magnesium chloride is MgCl</a:t>
            </a:r>
            <a:r>
              <a:rPr lang="en-GB" b="0" i="0" u="none" baseline="-25000" dirty="0"/>
              <a:t>2(aq)</a:t>
            </a:r>
            <a:r>
              <a:rPr lang="en-GB" b="0" i="0" u="none" baseline="0" dirty="0"/>
              <a:t> and hydrogen gas is H</a:t>
            </a:r>
            <a:r>
              <a:rPr lang="en-GB" b="0" i="0" u="none" baseline="-25000" dirty="0"/>
              <a:t>2</a:t>
            </a:r>
            <a:r>
              <a:rPr lang="en-GB" b="0" i="0" u="none" baseline="0" dirty="0"/>
              <a:t>. </a:t>
            </a:r>
            <a:r>
              <a:rPr lang="en-GB" b="1" i="0" u="none" baseline="0" dirty="0"/>
              <a:t>Give students some time to balance this equation and check against the one on this slide.</a:t>
            </a:r>
          </a:p>
          <a:p>
            <a:pPr marL="0" marR="0" lvl="0" indent="0" algn="l" rtl="0">
              <a:lnSpc>
                <a:spcPct val="100000"/>
              </a:lnSpc>
              <a:spcBef>
                <a:spcPts val="0"/>
              </a:spcBef>
              <a:spcAft>
                <a:spcPts val="0"/>
              </a:spcAft>
              <a:buClr>
                <a:schemeClr val="dk1"/>
              </a:buClr>
              <a:buSzPts val="1200"/>
              <a:buFont typeface="Calibri"/>
              <a:buNone/>
            </a:pPr>
            <a:r>
              <a:rPr lang="en-GB" b="0" i="0" u="none" baseline="0" dirty="0"/>
              <a:t>Now we will convert this chemical equation into an ionic equation. </a:t>
            </a:r>
            <a:r>
              <a:rPr lang="en-GB" b="1" i="0" u="none" baseline="0" dirty="0"/>
              <a:t>Model this process on the board, narrating your thinking process aloud, including removing the spectator ions.</a:t>
            </a:r>
          </a:p>
          <a:p>
            <a:pPr marL="0" marR="0" lvl="0" indent="0" algn="l" rtl="0">
              <a:lnSpc>
                <a:spcPct val="100000"/>
              </a:lnSpc>
              <a:spcBef>
                <a:spcPts val="0"/>
              </a:spcBef>
              <a:spcAft>
                <a:spcPts val="0"/>
              </a:spcAft>
              <a:buClr>
                <a:schemeClr val="dk1"/>
              </a:buClr>
              <a:buSzPts val="1200"/>
              <a:buFont typeface="Calibri"/>
              <a:buNone/>
            </a:pPr>
            <a:r>
              <a:rPr lang="en-GB" b="0" i="0" u="none" baseline="0" dirty="0"/>
              <a:t>Finally, we will write 2 half equations that represent this ionic equation. </a:t>
            </a:r>
            <a:r>
              <a:rPr lang="en-GB" b="1" i="0" u="none" baseline="0" dirty="0"/>
              <a:t>You can display the steps used from the previous lesson if needed here. </a:t>
            </a:r>
          </a:p>
          <a:p>
            <a:pPr marL="0" marR="0" lvl="0" indent="0" algn="l" rtl="0">
              <a:lnSpc>
                <a:spcPct val="100000"/>
              </a:lnSpc>
              <a:spcBef>
                <a:spcPts val="0"/>
              </a:spcBef>
              <a:spcAft>
                <a:spcPts val="0"/>
              </a:spcAft>
              <a:buClr>
                <a:schemeClr val="dk1"/>
              </a:buClr>
              <a:buSzPts val="1200"/>
              <a:buFont typeface="Calibri"/>
              <a:buNone/>
            </a:pPr>
            <a:r>
              <a:rPr lang="en-GB" b="0" i="0" u="none" baseline="0" dirty="0"/>
              <a:t>We can see that magnesium starts off as a neutral atom and then loses two electrons to become a positively charged ion – so magnesium is oxidised.</a:t>
            </a:r>
          </a:p>
          <a:p>
            <a:pPr marL="0" marR="0" lvl="0" indent="0" algn="l" rtl="0">
              <a:lnSpc>
                <a:spcPct val="100000"/>
              </a:lnSpc>
              <a:spcBef>
                <a:spcPts val="0"/>
              </a:spcBef>
              <a:spcAft>
                <a:spcPts val="0"/>
              </a:spcAft>
              <a:buClr>
                <a:schemeClr val="dk1"/>
              </a:buClr>
              <a:buSzPts val="1200"/>
              <a:buFont typeface="Calibri"/>
              <a:buNone/>
            </a:pPr>
            <a:r>
              <a:rPr lang="en-GB" b="0" i="0" u="none" baseline="0" dirty="0"/>
              <a:t>2 hydrogen ions gain 2 electrons to become a neutral hydrogen molecule, and so hydrogen is reduced.</a:t>
            </a:r>
            <a:endParaRPr lang="en-GB" b="0" i="0" u="none" dirty="0"/>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Exposition type: </a:t>
            </a:r>
            <a:r>
              <a:rPr lang="en-GB" b="0" dirty="0"/>
              <a:t>Explanation</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Model teacher exposition:</a:t>
            </a:r>
          </a:p>
          <a:p>
            <a:pPr marL="0" marR="0" lvl="0" indent="0" algn="l" rtl="0">
              <a:lnSpc>
                <a:spcPct val="100000"/>
              </a:lnSpc>
              <a:spcBef>
                <a:spcPts val="0"/>
              </a:spcBef>
              <a:spcAft>
                <a:spcPts val="0"/>
              </a:spcAft>
              <a:buClr>
                <a:schemeClr val="dk1"/>
              </a:buClr>
              <a:buSzPts val="1200"/>
              <a:buFont typeface="Calibri"/>
              <a:buNone/>
            </a:pPr>
            <a:r>
              <a:rPr lang="en-GB" b="0" dirty="0"/>
              <a:t>Let’s see if we can follow the same process for another acid and metal reaction – zinc and hydrochloric acid.</a:t>
            </a:r>
          </a:p>
          <a:p>
            <a:pPr marL="0" marR="0" lvl="0" indent="0" algn="l" rtl="0">
              <a:lnSpc>
                <a:spcPct val="100000"/>
              </a:lnSpc>
              <a:spcBef>
                <a:spcPts val="0"/>
              </a:spcBef>
              <a:spcAft>
                <a:spcPts val="0"/>
              </a:spcAft>
              <a:buClr>
                <a:schemeClr val="dk1"/>
              </a:buClr>
              <a:buSzPts val="1200"/>
              <a:buFont typeface="Calibri"/>
              <a:buNone/>
            </a:pPr>
            <a:r>
              <a:rPr lang="en-GB" b="1" i="0" u="none" dirty="0"/>
              <a:t>Again, depending on the class, they may be able to suggest the steps here, based on the work completed on the previous slide and lessons.</a:t>
            </a:r>
          </a:p>
          <a:p>
            <a:pPr marL="0" marR="0" lvl="0" indent="0" algn="l" rtl="0">
              <a:lnSpc>
                <a:spcPct val="100000"/>
              </a:lnSpc>
              <a:spcBef>
                <a:spcPts val="0"/>
              </a:spcBef>
              <a:spcAft>
                <a:spcPts val="0"/>
              </a:spcAft>
              <a:buClr>
                <a:schemeClr val="dk1"/>
              </a:buClr>
              <a:buSzPts val="1200"/>
              <a:buFont typeface="Calibri"/>
              <a:buNone/>
            </a:pPr>
            <a:r>
              <a:rPr lang="en-GB" b="0" i="0" u="none" dirty="0"/>
              <a:t>First we need a balanced chemical equation for this reaction. We know zinc is a solid, hydrochloric acid is HCl</a:t>
            </a:r>
            <a:r>
              <a:rPr lang="en-GB" b="0" i="0" u="none" baseline="-25000" dirty="0"/>
              <a:t>(aq)</a:t>
            </a:r>
            <a:r>
              <a:rPr lang="en-GB" b="0" i="0" u="none" baseline="0" dirty="0"/>
              <a:t>, Zinc chloride is ZnCl</a:t>
            </a:r>
            <a:r>
              <a:rPr lang="en-GB" b="0" i="0" u="none" baseline="-25000" dirty="0"/>
              <a:t>2(aq)</a:t>
            </a:r>
            <a:r>
              <a:rPr lang="en-GB" b="0" i="0" u="none" baseline="0" dirty="0"/>
              <a:t> and hydrogen gas is H</a:t>
            </a:r>
            <a:r>
              <a:rPr lang="en-GB" b="0" i="0" u="none" baseline="-25000" dirty="0"/>
              <a:t>2</a:t>
            </a:r>
            <a:r>
              <a:rPr lang="en-GB" b="0" i="0" u="none" baseline="0" dirty="0"/>
              <a:t>. </a:t>
            </a:r>
            <a:r>
              <a:rPr lang="en-GB" b="1" i="0" u="none" baseline="0" dirty="0"/>
              <a:t>Give students some time to balance this equation and check against the one on this slide.</a:t>
            </a:r>
          </a:p>
          <a:p>
            <a:pPr marL="0" marR="0" lvl="0" indent="0" algn="l" rtl="0">
              <a:lnSpc>
                <a:spcPct val="100000"/>
              </a:lnSpc>
              <a:spcBef>
                <a:spcPts val="0"/>
              </a:spcBef>
              <a:spcAft>
                <a:spcPts val="0"/>
              </a:spcAft>
              <a:buClr>
                <a:schemeClr val="dk1"/>
              </a:buClr>
              <a:buSzPts val="1200"/>
              <a:buFont typeface="Calibri"/>
              <a:buNone/>
            </a:pPr>
            <a:r>
              <a:rPr lang="en-GB" b="0" i="0" u="none" baseline="0" dirty="0"/>
              <a:t>Now we will convert this chemical equation into an ionic equation. </a:t>
            </a:r>
            <a:r>
              <a:rPr lang="en-GB" b="1" i="0" u="none" baseline="0" dirty="0"/>
              <a:t>Model this process on the board, narrating your thinking process aloud, including removing the spectator ions.</a:t>
            </a:r>
          </a:p>
          <a:p>
            <a:pPr marL="0" marR="0" lvl="0" indent="0" algn="l" rtl="0">
              <a:lnSpc>
                <a:spcPct val="100000"/>
              </a:lnSpc>
              <a:spcBef>
                <a:spcPts val="0"/>
              </a:spcBef>
              <a:spcAft>
                <a:spcPts val="0"/>
              </a:spcAft>
              <a:buClr>
                <a:schemeClr val="dk1"/>
              </a:buClr>
              <a:buSzPts val="1200"/>
              <a:buFont typeface="Calibri"/>
              <a:buNone/>
            </a:pPr>
            <a:r>
              <a:rPr lang="en-GB" b="0" i="0" u="none" baseline="0" dirty="0"/>
              <a:t>Finally, we will write 2 half equations that represent this ionic equation. </a:t>
            </a:r>
            <a:r>
              <a:rPr lang="en-GB" b="1" i="0" u="none" baseline="0" dirty="0"/>
              <a:t>You can display the steps used from the previous lesson if needed here. </a:t>
            </a:r>
          </a:p>
          <a:p>
            <a:pPr marL="0" marR="0" lvl="0" indent="0" algn="l" rtl="0">
              <a:lnSpc>
                <a:spcPct val="100000"/>
              </a:lnSpc>
              <a:spcBef>
                <a:spcPts val="0"/>
              </a:spcBef>
              <a:spcAft>
                <a:spcPts val="0"/>
              </a:spcAft>
              <a:buClr>
                <a:schemeClr val="dk1"/>
              </a:buClr>
              <a:buSzPts val="1200"/>
              <a:buFont typeface="Calibri"/>
              <a:buNone/>
            </a:pPr>
            <a:r>
              <a:rPr lang="en-GB" b="0" i="0" u="none" baseline="0" dirty="0"/>
              <a:t>We can see that zinc starts off as a neutral atom and then loses two electrons to become a positively charged ion – so zinc is oxidised.</a:t>
            </a:r>
          </a:p>
          <a:p>
            <a:pPr marL="0" marR="0" lvl="0" indent="0" algn="l" rtl="0">
              <a:lnSpc>
                <a:spcPct val="100000"/>
              </a:lnSpc>
              <a:spcBef>
                <a:spcPts val="0"/>
              </a:spcBef>
              <a:spcAft>
                <a:spcPts val="0"/>
              </a:spcAft>
              <a:buClr>
                <a:schemeClr val="dk1"/>
              </a:buClr>
              <a:buSzPts val="1200"/>
              <a:buFont typeface="Calibri"/>
              <a:buNone/>
            </a:pPr>
            <a:r>
              <a:rPr lang="en-GB" b="0" i="0" u="none" baseline="0" dirty="0"/>
              <a:t>2 hydrogen ions gain 2 electrons to become a neutral hydrogen molecule, and so hydrogen is reduced.</a:t>
            </a:r>
          </a:p>
          <a:p>
            <a:pPr marL="0" marR="0" lvl="0" indent="0" algn="l" rtl="0">
              <a:lnSpc>
                <a:spcPct val="100000"/>
              </a:lnSpc>
              <a:spcBef>
                <a:spcPts val="0"/>
              </a:spcBef>
              <a:spcAft>
                <a:spcPts val="0"/>
              </a:spcAft>
              <a:buClr>
                <a:schemeClr val="dk1"/>
              </a:buClr>
              <a:buSzPts val="1200"/>
              <a:buFont typeface="Calibri"/>
              <a:buNone/>
            </a:pPr>
            <a:r>
              <a:rPr lang="en-GB" b="0" i="0" u="none" baseline="0" dirty="0"/>
              <a:t>We can follow this process for any other acid and metal reactions.</a:t>
            </a:r>
            <a:endParaRPr lang="en-GB" b="0" i="0" u="none" dirty="0"/>
          </a:p>
          <a:p>
            <a:pPr marL="0" marR="0" lvl="0" indent="0" algn="l" rtl="0">
              <a:lnSpc>
                <a:spcPct val="100000"/>
              </a:lnSpc>
              <a:spcBef>
                <a:spcPts val="0"/>
              </a:spcBef>
              <a:spcAft>
                <a:spcPts val="0"/>
              </a:spcAft>
              <a:buClr>
                <a:schemeClr val="dk1"/>
              </a:buClr>
              <a:buSzPts val="1200"/>
              <a:buFont typeface="Calibri"/>
              <a:buNone/>
            </a:pPr>
            <a:endParaRPr lang="en-GB" b="0" dirty="0"/>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7223296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ionic equation is incorrect because there are two hydrogen ions in the sulfuric acid.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3336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02317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97141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7184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67266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766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70659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1305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02297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72279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chemeClr val="accent2">
                    <a:lumMod val="60000"/>
                    <a:lumOff val="40000"/>
                  </a:schemeClr>
                </a:solidFill>
                <a:latin typeface="Century Gothic" panose="020B0502020202020204" pitchFamily="34" charset="0"/>
              </a:rPr>
              <a:t>40 + 72 = 102 kg</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4607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do not recognise that to neutralise an ion with a +3 charge, three electrons are required. </a:t>
            </a:r>
            <a:r>
              <a:rPr lang="en-GB" i="1" dirty="0"/>
              <a:t>To fix-it, explain to students that one positive charge and one negative charge (one electron) ‘cancel each other out’ to make a neutral atom. Therefore an ion with a charge of +3 will require 3 electrons to neutralise it. Give students a selection of ionic equations to complete to practise.</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have made the classic mistake of ‘taking away’ the electron by putting a ‘-’ instead of a ‘+’ in the equation. </a:t>
            </a:r>
            <a:r>
              <a:rPr lang="en-GB" i="1" dirty="0"/>
              <a:t>To fix-it, remind students that unlike mathematical expressions, chemical equations only always have + between the substances/species.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do not know the difference between an atom and an ion. </a:t>
            </a:r>
            <a:r>
              <a:rPr lang="en-GB" i="1" dirty="0"/>
              <a:t>To fix-it, define the term –ion’ and give students examples of atoms and ions to sort.</a:t>
            </a:r>
          </a:p>
          <a:p>
            <a:pPr marL="0" marR="0" lvl="0" indent="0" algn="l" rtl="0">
              <a:lnSpc>
                <a:spcPct val="100000"/>
              </a:lnSpc>
              <a:spcBef>
                <a:spcPts val="0"/>
              </a:spcBef>
              <a:spcAft>
                <a:spcPts val="0"/>
              </a:spcAft>
              <a:buClr>
                <a:schemeClr val="dk1"/>
              </a:buClr>
              <a:buSzPts val="1200"/>
              <a:buFont typeface="+mj-lt"/>
              <a:buNone/>
            </a:pPr>
            <a:r>
              <a:rPr lang="en-GB" b="0" i="0" dirty="0"/>
              <a:t>If students answer B or D, they are unable to deduce the correct formula for an ion. </a:t>
            </a:r>
            <a:r>
              <a:rPr lang="en-GB" b="0" i="1" dirty="0"/>
              <a:t>To fix-it, remind students to refer to the table of common ions.</a:t>
            </a: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ionic equation with half equation. If students answer B, they have correctly eliminated the spectator ions from the equation but have chosen the option that does not include the correct charges for the ions. </a:t>
            </a:r>
            <a:r>
              <a:rPr lang="en-GB" i="1" dirty="0"/>
              <a:t>To fix-it, model for students the steps of writing an ionic equation from a full chemical equation. Give students some independent practice to do this themselves, using your model to guide them.</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7336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a:t>
            </a:r>
            <a:r>
              <a:rPr lang="en-GB" sz="1200" b="0" i="0" u="none" strike="noStrike" cap="none" dirty="0">
                <a:solidFill>
                  <a:schemeClr val="accent1"/>
                </a:solidFill>
                <a:latin typeface="Century Gothic"/>
                <a:ea typeface="Century Gothic"/>
                <a:cs typeface="Century Gothic"/>
                <a:sym typeface="Century Gothic"/>
              </a:rPr>
              <a:t> A redox reaction is one in which oxidation and reduction occur at the same time.</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b="0" dirty="0">
                <a:sym typeface="Arial"/>
              </a:rPr>
              <a:t>e</a:t>
            </a:r>
            <a:r>
              <a:rPr lang="en-GB" b="0" baseline="30000" dirty="0">
                <a:sym typeface="Arial"/>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t>
            </a:r>
            <a:r>
              <a:rPr lang="en-GB" sz="1200" b="0" dirty="0">
                <a:solidFill>
                  <a:schemeClr val="accent1"/>
                </a:solidFill>
                <a:latin typeface="Century Gothic"/>
                <a:ea typeface="Century Gothic"/>
                <a:cs typeface="Century Gothic"/>
                <a:sym typeface="Century Gothic"/>
              </a:rPr>
              <a:t>(</a:t>
            </a:r>
            <a:r>
              <a:rPr lang="en-GB" sz="1200" b="0" i="0" u="none" strike="noStrike" cap="none" dirty="0">
                <a:solidFill>
                  <a:schemeClr val="accent1"/>
                </a:solidFill>
                <a:latin typeface="Century Gothic"/>
                <a:ea typeface="Century Gothic"/>
                <a:cs typeface="Century Gothic"/>
                <a:sym typeface="Century Gothic"/>
              </a:rPr>
              <a:t>s)</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(aq)</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i="0" u="none" strike="noStrike" cap="none" dirty="0">
                <a:solidFill>
                  <a:schemeClr val="accent1"/>
                </a:solidFill>
                <a:latin typeface="Century Gothic"/>
                <a:ea typeface="Century Gothic"/>
                <a:cs typeface="Century Gothic"/>
                <a:sym typeface="Century Gothic"/>
              </a:rPr>
              <a:t>Ag</a:t>
            </a:r>
            <a:r>
              <a:rPr lang="en-GB" sz="1200" b="0" i="0" u="none" strike="noStrike" cap="none" baseline="30000" dirty="0">
                <a:solidFill>
                  <a:schemeClr val="accent1"/>
                </a:solidFill>
                <a:latin typeface="Century Gothic"/>
                <a:ea typeface="Century Gothic"/>
                <a:cs typeface="Century Gothic"/>
                <a:sym typeface="Century Gothic"/>
              </a:rPr>
              <a:t>+</a:t>
            </a:r>
            <a:r>
              <a:rPr lang="en-GB" sz="1200" b="0" i="0" u="none" strike="noStrike" cap="none" dirty="0">
                <a:solidFill>
                  <a:schemeClr val="accent1"/>
                </a:solidFill>
                <a:latin typeface="Century Gothic"/>
                <a:ea typeface="Century Gothic"/>
                <a:cs typeface="Century Gothic"/>
                <a:sym typeface="Century Gothic"/>
              </a:rPr>
              <a:t>    NO</a:t>
            </a:r>
            <a:r>
              <a:rPr lang="en-GB" sz="1200" b="0" i="0" u="none" strike="noStrike" cap="none" baseline="-25000" dirty="0">
                <a:solidFill>
                  <a:schemeClr val="accent1"/>
                </a:solidFill>
                <a:latin typeface="Century Gothic"/>
                <a:ea typeface="Century Gothic"/>
                <a:cs typeface="Century Gothic"/>
                <a:sym typeface="Century Gothic"/>
              </a:rPr>
              <a:t>3</a:t>
            </a:r>
            <a:r>
              <a:rPr lang="en-GB" sz="1200" b="0" i="0" u="none" strike="noStrike" cap="none" baseline="30000" dirty="0">
                <a:solidFill>
                  <a:schemeClr val="accent1"/>
                </a:solidFill>
                <a:latin typeface="Century Gothic"/>
                <a:ea typeface="Century Gothic"/>
                <a:cs typeface="Century Gothic"/>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baseline="0" dirty="0">
                <a:solidFill>
                  <a:schemeClr val="accent1"/>
                </a:solidFill>
                <a:latin typeface="Century Gothic"/>
                <a:ea typeface="Arial"/>
                <a:cs typeface="Arial"/>
                <a:sym typeface="Century Gothic"/>
              </a:rPr>
              <a:t>Drill: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chemeClr val="accent1"/>
                </a:solidFill>
                <a:latin typeface="Century Gothic"/>
                <a:ea typeface="Arial"/>
                <a:cs typeface="Arial"/>
                <a:sym typeface="Century Gothic"/>
              </a:rPr>
              <a:t>Na</a:t>
            </a:r>
            <a:r>
              <a:rPr lang="en-GB" sz="1200" b="0" i="0" u="none" strike="noStrike" cap="none" baseline="30000" dirty="0">
                <a:solidFill>
                  <a:schemeClr val="accent1"/>
                </a:solidFill>
                <a:latin typeface="Century Gothic"/>
                <a:ea typeface="Arial"/>
                <a:cs typeface="Arial"/>
                <a:sym typeface="Century Gothic"/>
              </a:rPr>
              <a:t>+</a:t>
            </a:r>
            <a:r>
              <a:rPr lang="en-GB" sz="1200" b="0" i="0" u="none" strike="noStrike" cap="none" baseline="-25000" dirty="0">
                <a:solidFill>
                  <a:schemeClr val="accent1"/>
                </a:solidFill>
                <a:latin typeface="Century Gothic"/>
                <a:ea typeface="Arial"/>
                <a:cs typeface="Arial"/>
                <a:sym typeface="Century Gothic"/>
              </a:rPr>
              <a:t>(aq)</a:t>
            </a:r>
            <a:r>
              <a:rPr lang="en-GB" sz="1200" b="0" i="0" u="none" strike="noStrike" cap="none" baseline="0" dirty="0">
                <a:solidFill>
                  <a:schemeClr val="accent1"/>
                </a:solidFill>
                <a:latin typeface="Century Gothic"/>
                <a:ea typeface="Arial"/>
                <a:cs typeface="Arial"/>
                <a:sym typeface="Century Gothic"/>
              </a:rPr>
              <a:t> and OH</a:t>
            </a:r>
            <a:r>
              <a:rPr lang="en-GB" sz="1200" b="0" i="0" u="none" strike="noStrike" cap="none" baseline="30000" dirty="0">
                <a:solidFill>
                  <a:schemeClr val="accent1"/>
                </a:solidFill>
                <a:latin typeface="Century Gothic"/>
                <a:ea typeface="Arial"/>
                <a:cs typeface="Arial"/>
                <a:sym typeface="Century Gothic"/>
              </a:rPr>
              <a:t>-</a:t>
            </a:r>
            <a:r>
              <a:rPr lang="en-GB" sz="1200" b="0" i="0" u="none" strike="noStrike" cap="none" baseline="-25000" dirty="0">
                <a:solidFill>
                  <a:schemeClr val="accent1"/>
                </a:solidFill>
                <a:latin typeface="Century Gothic"/>
                <a:ea typeface="Arial"/>
                <a:cs typeface="Arial"/>
                <a:sym typeface="Century Gothic"/>
              </a:rPr>
              <a:t>(aq)</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chemeClr val="accent1"/>
                </a:solidFill>
                <a:latin typeface="Century Gothic"/>
                <a:ea typeface="Arial"/>
                <a:cs typeface="Arial"/>
                <a:sym typeface="Century Gothic"/>
              </a:rPr>
              <a:t> sodium + water → sodium hydroxide + hydrogen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chemeClr val="accent1"/>
                </a:solidFill>
                <a:latin typeface="Century Gothic"/>
                <a:ea typeface="Arial"/>
                <a:cs typeface="Arial"/>
                <a:sym typeface="Century Gothic"/>
              </a:rPr>
              <a:t>2Na</a:t>
            </a:r>
            <a:r>
              <a:rPr lang="en-GB" sz="1200" b="0" i="0" u="none" strike="noStrike" cap="none" baseline="-25000" dirty="0">
                <a:solidFill>
                  <a:schemeClr val="accent1"/>
                </a:solidFill>
                <a:latin typeface="Century Gothic"/>
                <a:ea typeface="Arial"/>
                <a:cs typeface="Arial"/>
                <a:sym typeface="Century Gothic"/>
              </a:rPr>
              <a:t>(s) </a:t>
            </a:r>
            <a:r>
              <a:rPr lang="en-GB" sz="1200" b="0" i="0" u="none" strike="noStrike" cap="none" baseline="0" dirty="0">
                <a:solidFill>
                  <a:schemeClr val="accent1"/>
                </a:solidFill>
                <a:latin typeface="Century Gothic"/>
                <a:ea typeface="Arial"/>
                <a:cs typeface="Arial"/>
                <a:sym typeface="Century Gothic"/>
              </a:rPr>
              <a:t>+ 2H</a:t>
            </a:r>
            <a:r>
              <a:rPr lang="en-GB" sz="1200" b="0" i="0" u="none" strike="noStrike" cap="none" baseline="-25000" dirty="0">
                <a:solidFill>
                  <a:schemeClr val="accent1"/>
                </a:solidFill>
                <a:latin typeface="Century Gothic"/>
                <a:ea typeface="Arial"/>
                <a:cs typeface="Arial"/>
                <a:sym typeface="Century Gothic"/>
              </a:rPr>
              <a:t>2</a:t>
            </a:r>
            <a:r>
              <a:rPr lang="en-GB" sz="1200" b="0" i="0" u="none" strike="noStrike" cap="none" baseline="0" dirty="0">
                <a:solidFill>
                  <a:schemeClr val="accent1"/>
                </a:solidFill>
                <a:latin typeface="Century Gothic"/>
                <a:ea typeface="Arial"/>
                <a:cs typeface="Arial"/>
                <a:sym typeface="Century Gothic"/>
              </a:rPr>
              <a:t>O</a:t>
            </a:r>
            <a:r>
              <a:rPr lang="en-GB" sz="1200" b="0" i="0" u="none" strike="noStrike" cap="none" baseline="-25000" dirty="0">
                <a:solidFill>
                  <a:schemeClr val="accent1"/>
                </a:solidFill>
                <a:latin typeface="Century Gothic"/>
                <a:ea typeface="Arial"/>
                <a:cs typeface="Arial"/>
                <a:sym typeface="Century Gothic"/>
              </a:rPr>
              <a:t>(l) </a:t>
            </a:r>
            <a:r>
              <a:rPr lang="en-GB" sz="1200" b="0" i="0" u="none" strike="noStrike" cap="none" baseline="0" dirty="0">
                <a:solidFill>
                  <a:schemeClr val="accent1"/>
                </a:solidFill>
                <a:latin typeface="Century Gothic"/>
                <a:ea typeface="Arial"/>
                <a:cs typeface="Arial"/>
                <a:sym typeface="Century Gothic"/>
              </a:rPr>
              <a:t>→ 2Na</a:t>
            </a:r>
            <a:r>
              <a:rPr lang="en-GB" sz="1200" b="0" i="0" u="none" strike="noStrike" cap="none" baseline="30000" dirty="0">
                <a:solidFill>
                  <a:schemeClr val="accent1"/>
                </a:solidFill>
                <a:latin typeface="Century Gothic"/>
                <a:ea typeface="Arial"/>
                <a:cs typeface="Arial"/>
                <a:sym typeface="Century Gothic"/>
              </a:rPr>
              <a:t>+</a:t>
            </a:r>
            <a:r>
              <a:rPr lang="en-GB" sz="1200" b="0" i="0" u="none" strike="noStrike" cap="none" baseline="-25000" dirty="0">
                <a:solidFill>
                  <a:schemeClr val="accent1"/>
                </a:solidFill>
                <a:latin typeface="Century Gothic"/>
                <a:ea typeface="Arial"/>
                <a:cs typeface="Arial"/>
                <a:sym typeface="Century Gothic"/>
              </a:rPr>
              <a:t>(aq) </a:t>
            </a:r>
            <a:r>
              <a:rPr lang="en-GB" sz="1200" b="0" i="0" u="none" strike="noStrike" cap="none" baseline="0" dirty="0">
                <a:solidFill>
                  <a:schemeClr val="accent1"/>
                </a:solidFill>
                <a:latin typeface="Century Gothic"/>
                <a:ea typeface="Arial"/>
                <a:cs typeface="Arial"/>
                <a:sym typeface="Century Gothic"/>
              </a:rPr>
              <a:t>+ 2OH</a:t>
            </a:r>
            <a:r>
              <a:rPr lang="en-GB" sz="1200" b="0" i="0" u="none" strike="noStrike" cap="none" baseline="30000" dirty="0">
                <a:solidFill>
                  <a:schemeClr val="accent1"/>
                </a:solidFill>
                <a:latin typeface="Century Gothic"/>
                <a:ea typeface="Arial"/>
                <a:cs typeface="Arial"/>
                <a:sym typeface="Century Gothic"/>
              </a:rPr>
              <a:t>-</a:t>
            </a:r>
            <a:r>
              <a:rPr lang="en-GB" sz="1200" b="0" i="0" u="none" strike="noStrike" cap="none" baseline="-25000" dirty="0">
                <a:solidFill>
                  <a:schemeClr val="accent1"/>
                </a:solidFill>
                <a:latin typeface="Century Gothic"/>
                <a:ea typeface="Arial"/>
                <a:cs typeface="Arial"/>
                <a:sym typeface="Century Gothic"/>
              </a:rPr>
              <a:t>(aq) </a:t>
            </a:r>
            <a:r>
              <a:rPr lang="en-GB" sz="1200" b="0" i="0" u="none" strike="noStrike" cap="none" baseline="0" dirty="0">
                <a:solidFill>
                  <a:schemeClr val="accent1"/>
                </a:solidFill>
                <a:latin typeface="Century Gothic"/>
                <a:ea typeface="Arial"/>
                <a:cs typeface="Arial"/>
                <a:sym typeface="Century Gothic"/>
              </a:rPr>
              <a:t>+ H</a:t>
            </a:r>
            <a:r>
              <a:rPr lang="en-GB" sz="1200" b="0" i="0" u="none" strike="noStrike" cap="none" baseline="-25000" dirty="0">
                <a:solidFill>
                  <a:schemeClr val="accent1"/>
                </a:solidFill>
                <a:latin typeface="Century Gothic"/>
                <a:ea typeface="Arial"/>
                <a:cs typeface="Arial"/>
                <a:sym typeface="Century Gothic"/>
              </a:rPr>
              <a:t>2(g)</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900" b="0" i="0" u="none" strike="noStrike" cap="none" baseline="0"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Hydrochloric acid</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Gastric acid</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To break down proteins in food, absorb essential nutrients, control viruses and bacteria</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Gastric acid is produced by the parietal cells in the stomach</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Hydrogen ions </a:t>
            </a:r>
            <a:r>
              <a:rPr lang="en-GB" sz="1200" b="0" i="0" u="none" strike="noStrike" cap="none">
                <a:solidFill>
                  <a:srgbClr val="1F3864"/>
                </a:solidFill>
                <a:latin typeface="Century Gothic"/>
                <a:sym typeface="Century Gothic"/>
              </a:rPr>
              <a:t>and chloride ions</a:t>
            </a: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kern="1200" dirty="0">
                <a:solidFill>
                  <a:schemeClr val="tx1"/>
                </a:solidFill>
                <a:effectLst/>
                <a:latin typeface="+mn-lt"/>
                <a:ea typeface="+mn-ea"/>
                <a:cs typeface="+mn-cs"/>
              </a:rPr>
              <a:t>Ask students to write down what they can remember about the names and formulae of acids.</a:t>
            </a:r>
          </a:p>
          <a:p>
            <a:r>
              <a:rPr lang="en-GB" sz="1200" b="0" kern="1200" dirty="0">
                <a:solidFill>
                  <a:schemeClr val="tx1"/>
                </a:solidFill>
                <a:effectLst/>
                <a:latin typeface="+mn-lt"/>
                <a:ea typeface="+mn-ea"/>
                <a:cs typeface="+mn-cs"/>
              </a:rPr>
              <a:t>or</a:t>
            </a:r>
          </a:p>
          <a:p>
            <a:r>
              <a:rPr lang="en-GB" sz="1200" b="0" kern="1200" dirty="0">
                <a:solidFill>
                  <a:schemeClr val="tx1"/>
                </a:solidFill>
                <a:effectLst/>
                <a:latin typeface="+mn-lt"/>
                <a:ea typeface="+mn-ea"/>
                <a:cs typeface="+mn-cs"/>
              </a:rPr>
              <a:t>Add a piece of metal to a test tube of acid and observe the reaction. Ask students to describe what is happening.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C4.2.6 Lesson Objectives:</a:t>
            </a:r>
          </a:p>
          <a:p>
            <a:r>
              <a:rPr lang="en-US" sz="1800" dirty="0">
                <a:latin typeface="Century Gothic" panose="020B0502020202020204" pitchFamily="34" charset="0"/>
              </a:rPr>
              <a:t>Core: Describe the reactions of acids and metals with chemical equations</a:t>
            </a:r>
          </a:p>
          <a:p>
            <a:r>
              <a:rPr lang="en-US" sz="1800" dirty="0">
                <a:latin typeface="Century Gothic" panose="020B0502020202020204" pitchFamily="34" charset="0"/>
              </a:rPr>
              <a:t>Core: Write ionic equations for the reactions of acids and metals</a:t>
            </a:r>
          </a:p>
          <a:p>
            <a:r>
              <a:rPr lang="en-US" sz="1800" dirty="0">
                <a:latin typeface="Century Gothic" panose="020B0502020202020204" pitchFamily="34" charset="0"/>
              </a:rPr>
              <a:t>Core: Write half equations for the reactions of acids and metals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adding the electrons to the wring side of their half equations. </a:t>
            </a:r>
            <a:r>
              <a:rPr lang="en-GB" i="1" dirty="0"/>
              <a:t>To fix-it, take one side of the incorrect answer they have chosen here, for example ‘Mg + 2e’, ask students what charge magnesium would have if we added 2 electrons. The answer is negative, so this doesn’t make sense! Give students some more ionic equations to practise splitting up into ionic equations.</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i="0" dirty="0"/>
              <a:t>If students answer C, they have successful chosen the correct species to put into each of the half equations, however they have forgotten to represent the electrons. </a:t>
            </a:r>
            <a:r>
              <a:rPr lang="en-GB" i="1" dirty="0"/>
              <a:t>To fix-it, model the method for writing a half equation using a full ionic equation, and then give students some more ionic equations to practise splitting up into half equations.</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students have selected a definition which is either incorrect or not specific enough to be correct. </a:t>
            </a:r>
            <a:r>
              <a:rPr lang="en-GB" i="1" dirty="0"/>
              <a:t>To fix-it, use an example of a redox reaction equation to show where oxidation and reduction are happening simultaneously to define a redox reaction. Ask students to repeat this definition from memory.</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chosen the wrong number of electrons to oxidise a potassium ion. </a:t>
            </a:r>
            <a:r>
              <a:rPr lang="en-GB" i="1" dirty="0"/>
              <a:t>To fix-it, point out that potassium is in group 1 of the Periodic Table, and therefore it has 1 electron on its valence shell to lose readily. This means that potassium forms ions with a +1 charge, not +2. You can also reference the table of ionic formulae in the knowledge organiser.</a:t>
            </a:r>
          </a:p>
          <a:p>
            <a:pPr marL="0" marR="0" lvl="0" indent="0" algn="l" rtl="0">
              <a:lnSpc>
                <a:spcPct val="100000"/>
              </a:lnSpc>
              <a:spcBef>
                <a:spcPts val="0"/>
              </a:spcBef>
              <a:spcAft>
                <a:spcPts val="0"/>
              </a:spcAft>
              <a:buClr>
                <a:schemeClr val="dk1"/>
              </a:buClr>
              <a:buSzPts val="1200"/>
              <a:buFont typeface="+mj-lt"/>
              <a:buNone/>
            </a:pPr>
            <a:r>
              <a:rPr lang="en-GB" b="0" i="0" dirty="0"/>
              <a:t>If students answer B, they have deduced the correct ion formula for potassium, and have represented this correctly with 1 electron, however they have incorrectly written the state symbol as (s) for the potassium ion. </a:t>
            </a:r>
            <a:r>
              <a:rPr lang="en-GB" b="0" i="1" dirty="0"/>
              <a:t>To fix-it, remind students that ions appear in an aqueous state. Ask students to practice adding in the state symbols for a series of ionic and half equations.</a:t>
            </a:r>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endParaRPr lang="en-GB" dirty="0"/>
          </a:p>
          <a:p>
            <a:endParaRPr lang="en-GB" dirty="0"/>
          </a:p>
          <a:p>
            <a:r>
              <a:rPr lang="en-GB" dirty="0"/>
              <a:t>Students will have met the reaction between an acid and a metal before. There is an opportunity here to recap this in more detail by reminding students of how to name a salt using different acids, and giving them word equations to complete. This could be by filling in the blanks in word equations, and increasing the challenge to students constructing their own word equations given the reactants or products. </a:t>
            </a:r>
          </a:p>
          <a:p>
            <a:endParaRPr lang="en-GB" dirty="0"/>
          </a:p>
          <a:p>
            <a:r>
              <a:rPr lang="en-GB" b="1" dirty="0"/>
              <a:t>Model teacher exposition:</a:t>
            </a:r>
          </a:p>
          <a:p>
            <a:r>
              <a:rPr lang="en-GB" sz="1200" dirty="0">
                <a:latin typeface="Century Gothic" panose="020B0502020202020204" pitchFamily="34" charset="0"/>
              </a:rPr>
              <a:t>When a </a:t>
            </a:r>
            <a:r>
              <a:rPr lang="en-GB" sz="1200" dirty="0">
                <a:solidFill>
                  <a:srgbClr val="FF0000"/>
                </a:solidFill>
                <a:latin typeface="Century Gothic" panose="020B0502020202020204" pitchFamily="34" charset="0"/>
              </a:rPr>
              <a:t>metal</a:t>
            </a:r>
            <a:r>
              <a:rPr lang="en-GB" sz="1200" dirty="0">
                <a:latin typeface="Century Gothic" panose="020B0502020202020204" pitchFamily="34" charset="0"/>
              </a:rPr>
              <a:t> reacts with an </a:t>
            </a:r>
            <a:r>
              <a:rPr lang="en-GB" sz="1200" dirty="0">
                <a:solidFill>
                  <a:srgbClr val="FF0000"/>
                </a:solidFill>
                <a:latin typeface="Century Gothic" panose="020B0502020202020204" pitchFamily="34" charset="0"/>
              </a:rPr>
              <a:t>acid</a:t>
            </a:r>
            <a:r>
              <a:rPr lang="en-GB" sz="1200" dirty="0">
                <a:latin typeface="Century Gothic" panose="020B0502020202020204" pitchFamily="34" charset="0"/>
              </a:rPr>
              <a:t>, a </a:t>
            </a:r>
            <a:r>
              <a:rPr lang="en-GB" sz="1200" dirty="0">
                <a:solidFill>
                  <a:srgbClr val="00B050"/>
                </a:solidFill>
                <a:latin typeface="Century Gothic" panose="020B0502020202020204" pitchFamily="34" charset="0"/>
              </a:rPr>
              <a:t>salt</a:t>
            </a:r>
            <a:r>
              <a:rPr lang="en-GB" sz="1200" dirty="0">
                <a:latin typeface="Century Gothic" panose="020B0502020202020204" pitchFamily="34" charset="0"/>
              </a:rPr>
              <a:t> and </a:t>
            </a:r>
            <a:r>
              <a:rPr lang="en-GB" sz="1200" dirty="0">
                <a:solidFill>
                  <a:srgbClr val="00B050"/>
                </a:solidFill>
                <a:latin typeface="Century Gothic" panose="020B0502020202020204" pitchFamily="34" charset="0"/>
              </a:rPr>
              <a:t>hydrogen</a:t>
            </a:r>
            <a:r>
              <a:rPr lang="en-GB" sz="1200" dirty="0">
                <a:latin typeface="Century Gothic" panose="020B0502020202020204" pitchFamily="34" charset="0"/>
              </a:rPr>
              <a:t> are made. </a:t>
            </a:r>
          </a:p>
          <a:p>
            <a:r>
              <a:rPr lang="en-GB" sz="1200" dirty="0">
                <a:latin typeface="Century Gothic" panose="020B0502020202020204" pitchFamily="34" charset="0"/>
              </a:rPr>
              <a:t>We can write a general word equation to show this reaction, remembering that the </a:t>
            </a:r>
            <a:r>
              <a:rPr lang="en-GB" sz="1200" dirty="0">
                <a:solidFill>
                  <a:srgbClr val="FF0000"/>
                </a:solidFill>
                <a:latin typeface="Century Gothic" panose="020B0502020202020204" pitchFamily="34" charset="0"/>
              </a:rPr>
              <a:t>reactants</a:t>
            </a:r>
            <a:r>
              <a:rPr lang="en-GB" sz="1200" dirty="0">
                <a:latin typeface="Century Gothic" panose="020B0502020202020204" pitchFamily="34" charset="0"/>
              </a:rPr>
              <a:t> go on the left of the equation, and the </a:t>
            </a:r>
            <a:r>
              <a:rPr lang="en-GB" sz="1200" dirty="0">
                <a:solidFill>
                  <a:srgbClr val="00B050"/>
                </a:solidFill>
                <a:latin typeface="Century Gothic" panose="020B0502020202020204" pitchFamily="34" charset="0"/>
              </a:rPr>
              <a:t>products</a:t>
            </a:r>
            <a:r>
              <a:rPr lang="en-GB" sz="1200" dirty="0">
                <a:latin typeface="Century Gothic" panose="020B0502020202020204" pitchFamily="34" charset="0"/>
              </a:rPr>
              <a:t> on the right: </a:t>
            </a:r>
            <a:r>
              <a:rPr lang="en-GB" sz="1200" b="1" dirty="0">
                <a:latin typeface="Century Gothic" panose="020B0502020202020204" pitchFamily="34" charset="0"/>
              </a:rPr>
              <a:t>point to each part of the equation, reminding students of the link between which substances are reactants and products, and how we show that in equation form.</a:t>
            </a:r>
          </a:p>
          <a:p>
            <a:r>
              <a:rPr lang="en-GB" sz="1200" b="1" dirty="0">
                <a:latin typeface="Century Gothic" panose="020B0502020202020204" pitchFamily="34" charset="0"/>
              </a:rPr>
              <a:t>Take a test tube, acid, and some magnesium ribbon. Use a visualiser if available so that students can see what happens clearly on the screen (without getting up and crowding around). Carefully add the ribbon to the acid and give students a minute to observe carefully.</a:t>
            </a:r>
          </a:p>
          <a:p>
            <a:r>
              <a:rPr lang="en-GB" sz="1200" b="0" i="1" dirty="0">
                <a:latin typeface="Century Gothic" panose="020B0502020202020204" pitchFamily="34" charset="0"/>
              </a:rPr>
              <a:t>How do we know a chemical reaction is occurring here? </a:t>
            </a:r>
            <a:r>
              <a:rPr lang="en-GB" sz="1200" b="1" i="1" dirty="0">
                <a:latin typeface="Century Gothic" panose="020B0502020202020204" pitchFamily="34" charset="0"/>
              </a:rPr>
              <a:t>We can see bubbles evolving.</a:t>
            </a:r>
          </a:p>
          <a:p>
            <a:r>
              <a:rPr lang="en-GB" sz="1200" b="0" i="1" dirty="0">
                <a:latin typeface="Century Gothic" panose="020B0502020202020204" pitchFamily="34" charset="0"/>
              </a:rPr>
              <a:t>What does this indicate to us? </a:t>
            </a:r>
            <a:r>
              <a:rPr lang="en-GB" sz="1200" b="1" i="1" dirty="0">
                <a:latin typeface="Century Gothic" panose="020B0502020202020204" pitchFamily="34" charset="0"/>
              </a:rPr>
              <a:t>A gas is being produced.</a:t>
            </a:r>
          </a:p>
          <a:p>
            <a:r>
              <a:rPr lang="en-GB" sz="1200" b="0" i="0" dirty="0">
                <a:latin typeface="Century Gothic" panose="020B0502020202020204" pitchFamily="34" charset="0"/>
              </a:rPr>
              <a:t>A gas is a new product – a new substance is being produced here, so this is definitely a chemical reaction. </a:t>
            </a:r>
          </a:p>
          <a:p>
            <a:r>
              <a:rPr lang="en-GB" sz="1200" b="0" i="1" dirty="0">
                <a:latin typeface="Century Gothic" panose="020B0502020202020204" pitchFamily="34" charset="0"/>
              </a:rPr>
              <a:t>What do you think this gas is? </a:t>
            </a:r>
            <a:r>
              <a:rPr lang="en-GB" sz="1200" b="1" i="1" dirty="0">
                <a:latin typeface="Century Gothic" panose="020B0502020202020204" pitchFamily="34" charset="0"/>
              </a:rPr>
              <a:t>Hydrogen gas.</a:t>
            </a:r>
          </a:p>
          <a:p>
            <a:r>
              <a:rPr lang="en-GB" sz="1200" b="0" i="0" dirty="0">
                <a:latin typeface="Century Gothic" panose="020B0502020202020204" pitchFamily="34" charset="0"/>
              </a:rPr>
              <a:t>Od course – because our equation here tells us that when we add a metal to an acid, we will be making a salt and hydrogen gas. </a:t>
            </a:r>
            <a:r>
              <a:rPr lang="en-GB" sz="1200" b="1" i="0" dirty="0">
                <a:latin typeface="Century Gothic" panose="020B0502020202020204" pitchFamily="34" charset="0"/>
              </a:rPr>
              <a:t>At this point you could carry out the test for hydrogen to prove that it is in fact hydrogen gas being produced. Place your thumb over the mouth of the test tube and wait until you can feel the slight pressure of the gas building up Then, bring a lit splint to the mouth of the test tube. A squeaky pop indicates that hydrogen is present. This is not required knowledge for this lesson, but useful for students to see.</a:t>
            </a:r>
          </a:p>
          <a:p>
            <a:r>
              <a:rPr lang="en-GB" sz="1200" b="0" i="1" dirty="0">
                <a:latin typeface="Century Gothic" panose="020B0502020202020204" pitchFamily="34" charset="0"/>
              </a:rPr>
              <a:t>What other product is being produced here?</a:t>
            </a:r>
            <a:r>
              <a:rPr lang="en-GB" sz="1200" b="1" i="1" dirty="0">
                <a:latin typeface="Century Gothic" panose="020B0502020202020204" pitchFamily="34" charset="0"/>
              </a:rPr>
              <a:t> A salt</a:t>
            </a:r>
          </a:p>
          <a:p>
            <a:r>
              <a:rPr lang="en-GB" sz="1200" b="0" i="0" dirty="0">
                <a:latin typeface="Century Gothic" panose="020B0502020202020204" pitchFamily="34" charset="0"/>
              </a:rPr>
              <a:t>We can see from our equation here that a salt and hydrogen has are produced. But, I can’t see a salt – my liquid still looks like it did in the beginning. </a:t>
            </a:r>
            <a:r>
              <a:rPr lang="en-GB" sz="1200" b="0" i="1" dirty="0">
                <a:latin typeface="Century Gothic" panose="020B0502020202020204" pitchFamily="34" charset="0"/>
              </a:rPr>
              <a:t>Where is my salt? </a:t>
            </a:r>
            <a:r>
              <a:rPr lang="en-GB" sz="1200" b="1" i="1" dirty="0">
                <a:latin typeface="Century Gothic" panose="020B0502020202020204" pitchFamily="34" charset="0"/>
              </a:rPr>
              <a:t>Is is dissolved in the liquid.</a:t>
            </a:r>
          </a:p>
          <a:p>
            <a:r>
              <a:rPr lang="en-GB" sz="1200" b="0" i="0" dirty="0">
                <a:latin typeface="Century Gothic" panose="020B0502020202020204" pitchFamily="34" charset="0"/>
              </a:rPr>
              <a:t>You have come across these acid names in year 8 and year 9 already. Can you remember their formulae? Remember, all acids contain hydrogen!</a:t>
            </a:r>
          </a:p>
          <a:p>
            <a:r>
              <a:rPr lang="en-GB" sz="1200" b="1" i="0" dirty="0">
                <a:latin typeface="Century Gothic" panose="020B0502020202020204" pitchFamily="34" charset="0"/>
              </a:rPr>
              <a:t>Give students time to write their answers and then display these for self assessment.</a:t>
            </a:r>
          </a:p>
          <a:p>
            <a:r>
              <a:rPr lang="en-GB" sz="1200" b="0" i="0" dirty="0">
                <a:latin typeface="Century Gothic" panose="020B0502020202020204" pitchFamily="34" charset="0"/>
              </a:rPr>
              <a:t>Now we are going to link this prior learning about acids to the more recent learning about ions and ionic equations. When acids are added to water, they split up into their ions. </a:t>
            </a:r>
            <a:r>
              <a:rPr lang="en-GB" sz="1200" b="0" i="1" dirty="0">
                <a:latin typeface="Century Gothic" panose="020B0502020202020204" pitchFamily="34" charset="0"/>
              </a:rPr>
              <a:t>Use your list of ions handout to write down the ions that make up each of these acids. </a:t>
            </a:r>
          </a:p>
          <a:p>
            <a:r>
              <a:rPr lang="en-GB" sz="1200" b="1" i="0" dirty="0">
                <a:latin typeface="Century Gothic" panose="020B0502020202020204" pitchFamily="34" charset="0"/>
              </a:rPr>
              <a:t>Display the answers on the board once students have done this task, for self assessment. Check that for sulfuric acid, students have recognised that there are 2 hydrogen ions present. Students need to know these formulae by heart for the GCSE exams.</a:t>
            </a: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Exposition type: </a:t>
            </a:r>
            <a:r>
              <a:rPr lang="en-GB" b="0" dirty="0"/>
              <a:t>Explanation</a:t>
            </a:r>
            <a:endParaRPr lang="en-GB" b="1" dirty="0"/>
          </a:p>
          <a:p>
            <a:endParaRPr lang="en-GB" b="1" dirty="0"/>
          </a:p>
          <a:p>
            <a:r>
              <a:rPr lang="en-GB" b="1" dirty="0"/>
              <a:t>Model teacher exposition:</a:t>
            </a:r>
          </a:p>
          <a:p>
            <a:r>
              <a:rPr lang="en-GB" sz="1200" b="0" i="0" dirty="0">
                <a:latin typeface="Century Gothic" panose="020B0502020202020204" pitchFamily="34" charset="0"/>
              </a:rPr>
              <a:t>You may remember in year 8, you learned to predict the name of the salt formed when an acid and a metal react. Let’s recap some of the key knowledge that you need to do that again.</a:t>
            </a:r>
          </a:p>
          <a:p>
            <a:r>
              <a:rPr lang="en-GB" sz="1200" b="1" i="0" dirty="0">
                <a:latin typeface="Century Gothic" panose="020B0502020202020204" pitchFamily="34" charset="0"/>
              </a:rPr>
              <a:t>Read the top 3 sentences that state the name of the salt associated with each acid, and the example that goes with each.</a:t>
            </a:r>
          </a:p>
          <a:p>
            <a:r>
              <a:rPr lang="en-GB" sz="1200" b="1" i="0" dirty="0">
                <a:latin typeface="Century Gothic" panose="020B0502020202020204" pitchFamily="34" charset="0"/>
              </a:rPr>
              <a:t>For each example ask a student to state the metal name and acid name, and to explain why the products are as they are.</a:t>
            </a:r>
          </a:p>
          <a:p>
            <a:r>
              <a:rPr lang="en-GB" sz="1200" b="0" i="0" dirty="0">
                <a:latin typeface="Century Gothic" panose="020B0502020202020204" pitchFamily="34" charset="0"/>
              </a:rPr>
              <a:t>Now let’s use these rules to predict the products of some metal and acid reactions.</a:t>
            </a:r>
          </a:p>
          <a:p>
            <a:r>
              <a:rPr lang="en-GB" sz="1200" b="0" i="0" dirty="0">
                <a:latin typeface="Century Gothic" panose="020B0502020202020204" pitchFamily="34" charset="0"/>
              </a:rPr>
              <a:t>Bonus question! </a:t>
            </a:r>
            <a:r>
              <a:rPr lang="en-GB" sz="1200" b="0" i="1" dirty="0">
                <a:latin typeface="Century Gothic" panose="020B0502020202020204" pitchFamily="34" charset="0"/>
              </a:rPr>
              <a:t>If I wanted to separate that salt from the liquid, what separation technique would I use? </a:t>
            </a:r>
            <a:r>
              <a:rPr lang="en-GB" sz="1200" b="1" i="1" dirty="0">
                <a:latin typeface="Century Gothic" panose="020B0502020202020204" pitchFamily="34" charset="0"/>
              </a:rPr>
              <a:t>Distillation</a:t>
            </a:r>
            <a:r>
              <a:rPr lang="en-GB" sz="1200" b="0" i="0" dirty="0">
                <a:latin typeface="Century Gothic" panose="020B0502020202020204" pitchFamily="34" charset="0"/>
              </a:rPr>
              <a:t>.</a:t>
            </a:r>
          </a:p>
          <a:p>
            <a:endParaRPr lang="en-GB" sz="1200" b="0" i="0" dirty="0">
              <a:latin typeface="Century Gothic" panose="020B0502020202020204" pitchFamily="34" charset="0"/>
            </a:endParaRP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42206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279110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46779772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5725365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2964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4062436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3044920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54820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57926434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7693178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802792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116380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69097003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3621764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0445105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2841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1950031"/>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Title 1">
            <a:extLst>
              <a:ext uri="{FF2B5EF4-FFF2-40B4-BE49-F238E27FC236}">
                <a16:creationId xmlns:a16="http://schemas.microsoft.com/office/drawing/2014/main" id="{DA6BE881-A2EE-9343-9E29-BC20374AC19D}"/>
              </a:ext>
            </a:extLst>
          </p:cNvPr>
          <p:cNvSpPr>
            <a:spLocks noGrp="1"/>
          </p:cNvSpPr>
          <p:nvPr>
            <p:ph type="title"/>
          </p:nvPr>
        </p:nvSpPr>
        <p:spPr>
          <a:xfrm>
            <a:off x="253047" y="0"/>
            <a:ext cx="10620000" cy="720000"/>
          </a:xfrm>
        </p:spPr>
        <p:txBody>
          <a:bodyPr>
            <a:normAutofit/>
          </a:bodyPr>
          <a:lstStyle/>
          <a:p>
            <a:r>
              <a:rPr lang="en-GB" dirty="0">
                <a:latin typeface="Century Gothic" panose="020B0502020202020204" pitchFamily="34" charset="0"/>
              </a:rPr>
              <a:t>The reactions of acids with metals are redox reactions</a:t>
            </a:r>
          </a:p>
        </p:txBody>
      </p:sp>
      <p:sp>
        <p:nvSpPr>
          <p:cNvPr id="6" name="TextBox 5">
            <a:extLst>
              <a:ext uri="{FF2B5EF4-FFF2-40B4-BE49-F238E27FC236}">
                <a16:creationId xmlns:a16="http://schemas.microsoft.com/office/drawing/2014/main" id="{678C63A3-278D-90C5-7155-1804A4505E6F}"/>
              </a:ext>
            </a:extLst>
          </p:cNvPr>
          <p:cNvSpPr txBox="1"/>
          <p:nvPr/>
        </p:nvSpPr>
        <p:spPr>
          <a:xfrm>
            <a:off x="253047" y="897448"/>
            <a:ext cx="11042482" cy="6001643"/>
          </a:xfrm>
          <a:prstGeom prst="rect">
            <a:avLst/>
          </a:prstGeom>
          <a:noFill/>
        </p:spPr>
        <p:txBody>
          <a:bodyPr wrap="square">
            <a:spAutoFit/>
          </a:bodyPr>
          <a:lstStyle/>
          <a:p>
            <a:r>
              <a:rPr lang="en-GB" sz="2400" dirty="0">
                <a:latin typeface="Century Gothic" panose="020B0502020202020204" pitchFamily="34" charset="0"/>
              </a:rPr>
              <a:t>Let’s look at an example.</a:t>
            </a:r>
          </a:p>
          <a:p>
            <a:endParaRPr lang="en-GB" sz="2400" dirty="0">
              <a:latin typeface="Century Gothic" panose="020B0502020202020204" pitchFamily="34" charset="0"/>
            </a:endParaRPr>
          </a:p>
          <a:p>
            <a:r>
              <a:rPr lang="en-GB" sz="2400" dirty="0">
                <a:latin typeface="Century Gothic" panose="020B0502020202020204" pitchFamily="34" charset="0"/>
              </a:rPr>
              <a:t>The reaction between magnesium and hydrochloric acid can be represented by the </a:t>
            </a:r>
            <a:r>
              <a:rPr lang="en-GB" sz="2400" i="1" dirty="0">
                <a:latin typeface="Century Gothic" panose="020B0502020202020204" pitchFamily="34" charset="0"/>
              </a:rPr>
              <a:t>word</a:t>
            </a:r>
            <a:r>
              <a:rPr lang="en-GB" sz="2400" dirty="0">
                <a:latin typeface="Century Gothic" panose="020B0502020202020204" pitchFamily="34" charset="0"/>
              </a:rPr>
              <a:t> equation: </a:t>
            </a:r>
          </a:p>
          <a:p>
            <a:pPr algn="ctr"/>
            <a:r>
              <a:rPr lang="en-GB" sz="2400" b="1" dirty="0">
                <a:latin typeface="Century Gothic" panose="020B0502020202020204" pitchFamily="34" charset="0"/>
              </a:rPr>
              <a:t>magnesium + hydrochloric acid </a:t>
            </a:r>
            <a:r>
              <a:rPr lang="en-GB" sz="2400" b="1" dirty="0">
                <a:latin typeface="Century Gothic" panose="020B0502020202020204" pitchFamily="34" charset="0"/>
                <a:sym typeface="Wingdings" panose="05000000000000000000" pitchFamily="2" charset="2"/>
              </a:rPr>
              <a:t></a:t>
            </a:r>
            <a:r>
              <a:rPr lang="en-GB" sz="2400" b="1" dirty="0">
                <a:latin typeface="Century Gothic" panose="020B0502020202020204" pitchFamily="34" charset="0"/>
              </a:rPr>
              <a:t> magnesium chloride + hydrogen</a:t>
            </a:r>
          </a:p>
          <a:p>
            <a:endParaRPr lang="en-GB" sz="2400" dirty="0">
              <a:latin typeface="Century Gothic" panose="020B0502020202020204" pitchFamily="34" charset="0"/>
            </a:endParaRPr>
          </a:p>
          <a:p>
            <a:r>
              <a:rPr lang="en-GB" sz="2400" dirty="0">
                <a:latin typeface="Century Gothic" panose="020B0502020202020204" pitchFamily="34" charset="0"/>
              </a:rPr>
              <a:t>The </a:t>
            </a:r>
            <a:r>
              <a:rPr lang="en-GB" sz="2400" i="1" dirty="0">
                <a:latin typeface="Century Gothic" panose="020B0502020202020204" pitchFamily="34" charset="0"/>
              </a:rPr>
              <a:t>chemical</a:t>
            </a:r>
            <a:r>
              <a:rPr lang="en-GB" sz="2400" dirty="0">
                <a:latin typeface="Century Gothic" panose="020B0502020202020204" pitchFamily="34" charset="0"/>
              </a:rPr>
              <a:t> equation for this reaction is </a:t>
            </a:r>
          </a:p>
          <a:p>
            <a:pPr algn="ctr"/>
            <a:r>
              <a:rPr lang="en-GB" sz="2400" b="1" dirty="0">
                <a:latin typeface="Century Gothic" panose="020B0502020202020204" pitchFamily="34" charset="0"/>
              </a:rPr>
              <a:t>Mg</a:t>
            </a:r>
            <a:r>
              <a:rPr lang="en-GB" sz="2400" b="1" baseline="-25000" dirty="0">
                <a:latin typeface="Century Gothic" panose="020B0502020202020204" pitchFamily="34" charset="0"/>
              </a:rPr>
              <a:t>(s) </a:t>
            </a:r>
            <a:r>
              <a:rPr lang="en-GB" sz="2400" b="1" dirty="0">
                <a:latin typeface="Century Gothic" panose="020B0502020202020204" pitchFamily="34" charset="0"/>
              </a:rPr>
              <a:t>+ 2HCl</a:t>
            </a:r>
            <a:r>
              <a:rPr lang="en-GB" sz="2400" b="1" baseline="-25000" dirty="0">
                <a:latin typeface="Century Gothic" panose="020B0502020202020204" pitchFamily="34" charset="0"/>
              </a:rPr>
              <a:t>(aq) </a:t>
            </a:r>
            <a:r>
              <a:rPr lang="en-GB" sz="2400" b="1" dirty="0">
                <a:latin typeface="Century Gothic" panose="020B0502020202020204" pitchFamily="34" charset="0"/>
              </a:rPr>
              <a:t>→ MgCl</a:t>
            </a:r>
            <a:r>
              <a:rPr lang="en-GB" sz="2400" b="1" baseline="-25000" dirty="0">
                <a:latin typeface="Century Gothic" panose="020B0502020202020204" pitchFamily="34" charset="0"/>
              </a:rPr>
              <a:t>2(aq) </a:t>
            </a:r>
            <a:r>
              <a:rPr lang="en-GB" sz="2400" b="1" dirty="0">
                <a:latin typeface="Century Gothic" panose="020B0502020202020204" pitchFamily="34" charset="0"/>
              </a:rPr>
              <a:t>+ H</a:t>
            </a:r>
            <a:r>
              <a:rPr lang="en-GB" sz="2400" b="1" baseline="-25000" dirty="0">
                <a:latin typeface="Century Gothic" panose="020B0502020202020204" pitchFamily="34" charset="0"/>
              </a:rPr>
              <a:t>2(g)</a:t>
            </a:r>
          </a:p>
          <a:p>
            <a:endParaRPr lang="en-GB" sz="2400" b="1" dirty="0">
              <a:latin typeface="Century Gothic" panose="020B0502020202020204" pitchFamily="34" charset="0"/>
            </a:endParaRPr>
          </a:p>
          <a:p>
            <a:r>
              <a:rPr lang="en-GB" sz="2400" dirty="0">
                <a:latin typeface="Century Gothic" panose="020B0502020202020204" pitchFamily="34" charset="0"/>
              </a:rPr>
              <a:t>The </a:t>
            </a:r>
            <a:r>
              <a:rPr lang="en-GB" sz="2400" i="1" dirty="0">
                <a:latin typeface="Century Gothic" panose="020B0502020202020204" pitchFamily="34" charset="0"/>
              </a:rPr>
              <a:t>ionic</a:t>
            </a:r>
            <a:r>
              <a:rPr lang="en-GB" sz="2400" dirty="0">
                <a:latin typeface="Century Gothic" panose="020B0502020202020204" pitchFamily="34" charset="0"/>
              </a:rPr>
              <a:t> equation for this reaction is </a:t>
            </a:r>
          </a:p>
          <a:p>
            <a:pPr algn="ctr"/>
            <a:r>
              <a:rPr lang="en-GB" sz="2400" b="1" dirty="0">
                <a:latin typeface="Century Gothic" panose="020B0502020202020204" pitchFamily="34" charset="0"/>
              </a:rPr>
              <a:t>Mg</a:t>
            </a:r>
            <a:r>
              <a:rPr lang="en-GB" sz="2400" b="1" baseline="-25000" dirty="0">
                <a:latin typeface="Century Gothic" panose="020B0502020202020204" pitchFamily="34" charset="0"/>
              </a:rPr>
              <a:t>(s) </a:t>
            </a:r>
            <a:r>
              <a:rPr lang="en-GB" sz="2400" b="1" dirty="0">
                <a:latin typeface="Century Gothic" panose="020B0502020202020204" pitchFamily="34" charset="0"/>
              </a:rPr>
              <a:t>+ 2H</a:t>
            </a:r>
            <a:r>
              <a:rPr lang="en-GB" sz="2400" b="1" baseline="30000" dirty="0">
                <a:latin typeface="Century Gothic" panose="020B0502020202020204" pitchFamily="34" charset="0"/>
              </a:rPr>
              <a:t>+</a:t>
            </a:r>
            <a:r>
              <a:rPr lang="en-GB" sz="2400" b="1" baseline="-25000" dirty="0">
                <a:latin typeface="Century Gothic" panose="020B0502020202020204" pitchFamily="34" charset="0"/>
              </a:rPr>
              <a:t>(aq) </a:t>
            </a:r>
            <a:r>
              <a:rPr lang="en-GB" sz="2400" b="1" dirty="0">
                <a:latin typeface="Century Gothic" panose="020B0502020202020204" pitchFamily="34" charset="0"/>
              </a:rPr>
              <a:t>→ Mg</a:t>
            </a:r>
            <a:r>
              <a:rPr lang="en-GB" sz="2400" b="1" baseline="30000" dirty="0">
                <a:latin typeface="Century Gothic" panose="020B0502020202020204" pitchFamily="34" charset="0"/>
              </a:rPr>
              <a:t>2+</a:t>
            </a:r>
            <a:r>
              <a:rPr lang="en-GB" sz="2400" b="1" baseline="-25000" dirty="0">
                <a:latin typeface="Century Gothic" panose="020B0502020202020204" pitchFamily="34" charset="0"/>
              </a:rPr>
              <a:t>(aq) </a:t>
            </a:r>
            <a:r>
              <a:rPr lang="en-GB" sz="2400" b="1" dirty="0">
                <a:latin typeface="Century Gothic" panose="020B0502020202020204" pitchFamily="34" charset="0"/>
              </a:rPr>
              <a:t>+ H</a:t>
            </a:r>
            <a:r>
              <a:rPr lang="en-GB" sz="2400" b="1" baseline="-25000" dirty="0">
                <a:latin typeface="Century Gothic" panose="020B0502020202020204" pitchFamily="34" charset="0"/>
              </a:rPr>
              <a:t>2(g)</a:t>
            </a:r>
          </a:p>
          <a:p>
            <a:endParaRPr lang="en-GB" sz="2400" dirty="0">
              <a:latin typeface="Century Gothic" panose="020B0502020202020204" pitchFamily="34" charset="0"/>
            </a:endParaRPr>
          </a:p>
          <a:p>
            <a:r>
              <a:rPr lang="en-GB" sz="2400" dirty="0">
                <a:latin typeface="Century Gothic" panose="020B0502020202020204" pitchFamily="34" charset="0"/>
              </a:rPr>
              <a:t>The two </a:t>
            </a:r>
            <a:r>
              <a:rPr lang="en-GB" sz="2400" i="1" dirty="0">
                <a:latin typeface="Century Gothic" panose="020B0502020202020204" pitchFamily="34" charset="0"/>
              </a:rPr>
              <a:t>half</a:t>
            </a:r>
            <a:r>
              <a:rPr lang="en-GB" sz="2400" dirty="0">
                <a:latin typeface="Century Gothic" panose="020B0502020202020204" pitchFamily="34" charset="0"/>
              </a:rPr>
              <a:t> equations for this reaction are </a:t>
            </a:r>
          </a:p>
          <a:p>
            <a:pPr algn="ctr"/>
            <a:r>
              <a:rPr lang="en-GB" sz="2400" b="1" dirty="0">
                <a:latin typeface="Century Gothic" panose="020B0502020202020204" pitchFamily="34" charset="0"/>
              </a:rPr>
              <a:t>Mg</a:t>
            </a:r>
            <a:r>
              <a:rPr lang="en-GB" sz="2400" b="1" baseline="-25000" dirty="0">
                <a:latin typeface="Century Gothic" panose="020B0502020202020204" pitchFamily="34" charset="0"/>
              </a:rPr>
              <a:t>(s) </a:t>
            </a:r>
            <a:r>
              <a:rPr lang="en-GB" sz="2400" b="1" dirty="0">
                <a:latin typeface="Century Gothic" panose="020B0502020202020204" pitchFamily="34" charset="0"/>
              </a:rPr>
              <a:t>→ Mg</a:t>
            </a:r>
            <a:r>
              <a:rPr lang="en-GB" sz="2400" b="1" baseline="30000" dirty="0">
                <a:latin typeface="Century Gothic" panose="020B0502020202020204" pitchFamily="34" charset="0"/>
              </a:rPr>
              <a:t>2+</a:t>
            </a:r>
            <a:r>
              <a:rPr lang="en-GB" sz="2400" b="1" baseline="-25000" dirty="0">
                <a:latin typeface="Century Gothic" panose="020B0502020202020204" pitchFamily="34" charset="0"/>
              </a:rPr>
              <a:t>(aq)</a:t>
            </a:r>
            <a:r>
              <a:rPr lang="en-GB" sz="2400" b="1" baseline="30000" dirty="0">
                <a:latin typeface="Century Gothic" panose="020B0502020202020204" pitchFamily="34" charset="0"/>
              </a:rPr>
              <a:t> </a:t>
            </a:r>
            <a:r>
              <a:rPr lang="en-GB" sz="2400" b="1" dirty="0">
                <a:latin typeface="Century Gothic" panose="020B0502020202020204" pitchFamily="34" charset="0"/>
              </a:rPr>
              <a:t>+ 2e</a:t>
            </a:r>
            <a:r>
              <a:rPr lang="en-GB" sz="3200" b="1" baseline="30000" dirty="0">
                <a:latin typeface="Century Gothic" panose="020B0502020202020204" pitchFamily="34" charset="0"/>
              </a:rPr>
              <a:t>-</a:t>
            </a:r>
            <a:r>
              <a:rPr lang="en-GB" sz="2400" b="1" dirty="0">
                <a:latin typeface="Century Gothic" panose="020B0502020202020204" pitchFamily="34" charset="0"/>
              </a:rPr>
              <a:t> </a:t>
            </a:r>
            <a:r>
              <a:rPr lang="en-GB" sz="2400" dirty="0">
                <a:latin typeface="Century Gothic" panose="020B0502020202020204" pitchFamily="34" charset="0"/>
              </a:rPr>
              <a:t>(oxidation)</a:t>
            </a:r>
          </a:p>
          <a:p>
            <a:pPr algn="ctr"/>
            <a:r>
              <a:rPr lang="en-GB" sz="2400" b="1" dirty="0">
                <a:latin typeface="Century Gothic" panose="020B0502020202020204" pitchFamily="34" charset="0"/>
              </a:rPr>
              <a:t>2H</a:t>
            </a:r>
            <a:r>
              <a:rPr lang="en-GB" sz="2400" b="1" baseline="30000" dirty="0">
                <a:latin typeface="Century Gothic" panose="020B0502020202020204" pitchFamily="34" charset="0"/>
              </a:rPr>
              <a:t>+</a:t>
            </a:r>
            <a:r>
              <a:rPr lang="en-GB" sz="2400" b="1" baseline="-25000" dirty="0">
                <a:latin typeface="Century Gothic" panose="020B0502020202020204" pitchFamily="34" charset="0"/>
              </a:rPr>
              <a:t>(aq) </a:t>
            </a:r>
            <a:r>
              <a:rPr lang="en-GB" sz="2400" b="1" dirty="0">
                <a:latin typeface="Century Gothic" panose="020B0502020202020204" pitchFamily="34" charset="0"/>
              </a:rPr>
              <a:t>+ 2e</a:t>
            </a:r>
            <a:r>
              <a:rPr lang="en-GB" sz="3200" b="1" baseline="30000" dirty="0">
                <a:latin typeface="Century Gothic" panose="020B0502020202020204" pitchFamily="34" charset="0"/>
              </a:rPr>
              <a:t>-</a:t>
            </a:r>
            <a:r>
              <a:rPr lang="en-GB" sz="2400" b="1" dirty="0">
                <a:latin typeface="Century Gothic" panose="020B0502020202020204" pitchFamily="34" charset="0"/>
              </a:rPr>
              <a:t> → H</a:t>
            </a:r>
            <a:r>
              <a:rPr lang="en-GB" sz="2400" b="1" baseline="-25000" dirty="0">
                <a:latin typeface="Century Gothic" panose="020B0502020202020204" pitchFamily="34" charset="0"/>
              </a:rPr>
              <a:t>2(g) </a:t>
            </a:r>
            <a:r>
              <a:rPr lang="en-GB" sz="2400" dirty="0">
                <a:latin typeface="Century Gothic" panose="020B0502020202020204" pitchFamily="34" charset="0"/>
              </a:rPr>
              <a:t>(reduction)</a:t>
            </a:r>
          </a:p>
          <a:p>
            <a:endParaRPr lang="en-GB" sz="2400" dirty="0">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5" end="5"/>
                                            </p:txEl>
                                          </p:spTgt>
                                        </p:tgtEl>
                                        <p:attrNameLst>
                                          <p:attrName>style.visibility</p:attrName>
                                        </p:attrNameLst>
                                      </p:cBhvr>
                                      <p:to>
                                        <p:strVal val="visible"/>
                                      </p:to>
                                    </p:set>
                                    <p:animEffect transition="in" filter="fade">
                                      <p:cBhvr>
                                        <p:cTn id="20" dur="500"/>
                                        <p:tgtEl>
                                          <p:spTgt spid="6">
                                            <p:txEl>
                                              <p:pRg st="5" end="5"/>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animEffect transition="in" filter="fade">
                                      <p:cBhvr>
                                        <p:cTn id="25" dur="500"/>
                                        <p:tgtEl>
                                          <p:spTgt spid="6">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
                                            <p:txEl>
                                              <p:pRg st="8" end="8"/>
                                            </p:txEl>
                                          </p:spTgt>
                                        </p:tgtEl>
                                        <p:attrNameLst>
                                          <p:attrName>style.visibility</p:attrName>
                                        </p:attrNameLst>
                                      </p:cBhvr>
                                      <p:to>
                                        <p:strVal val="visible"/>
                                      </p:to>
                                    </p:set>
                                    <p:animEffect transition="in" filter="fade">
                                      <p:cBhvr>
                                        <p:cTn id="30" dur="500"/>
                                        <p:tgtEl>
                                          <p:spTgt spid="6">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animEffect transition="in" filter="fade">
                                      <p:cBhvr>
                                        <p:cTn id="35" dur="500"/>
                                        <p:tgtEl>
                                          <p:spTgt spid="6">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
                                            <p:txEl>
                                              <p:pRg st="11" end="11"/>
                                            </p:txEl>
                                          </p:spTgt>
                                        </p:tgtEl>
                                        <p:attrNameLst>
                                          <p:attrName>style.visibility</p:attrName>
                                        </p:attrNameLst>
                                      </p:cBhvr>
                                      <p:to>
                                        <p:strVal val="visible"/>
                                      </p:to>
                                    </p:set>
                                    <p:animEffect transition="in" filter="fade">
                                      <p:cBhvr>
                                        <p:cTn id="40" dur="500"/>
                                        <p:tgtEl>
                                          <p:spTgt spid="6">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animEffect transition="in" filter="fade">
                                      <p:cBhvr>
                                        <p:cTn id="45" dur="500"/>
                                        <p:tgtEl>
                                          <p:spTgt spid="6">
                                            <p:txEl>
                                              <p:pRg st="12" end="1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6">
                                            <p:txEl>
                                              <p:pRg st="13" end="13"/>
                                            </p:txEl>
                                          </p:spTgt>
                                        </p:tgtEl>
                                        <p:attrNameLst>
                                          <p:attrName>style.visibility</p:attrName>
                                        </p:attrNameLst>
                                      </p:cBhvr>
                                      <p:to>
                                        <p:strVal val="visible"/>
                                      </p:to>
                                    </p:set>
                                    <p:animEffect transition="in" filter="fade">
                                      <p:cBhvr>
                                        <p:cTn id="50" dur="500"/>
                                        <p:tgtEl>
                                          <p:spTgt spid="6">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Title 1">
            <a:extLst>
              <a:ext uri="{FF2B5EF4-FFF2-40B4-BE49-F238E27FC236}">
                <a16:creationId xmlns:a16="http://schemas.microsoft.com/office/drawing/2014/main" id="{DA6BE881-A2EE-9343-9E29-BC20374AC19D}"/>
              </a:ext>
            </a:extLst>
          </p:cNvPr>
          <p:cNvSpPr>
            <a:spLocks noGrp="1"/>
          </p:cNvSpPr>
          <p:nvPr>
            <p:ph type="title"/>
          </p:nvPr>
        </p:nvSpPr>
        <p:spPr>
          <a:xfrm>
            <a:off x="253047" y="0"/>
            <a:ext cx="10620000" cy="720000"/>
          </a:xfrm>
        </p:spPr>
        <p:txBody>
          <a:bodyPr>
            <a:normAutofit/>
          </a:bodyPr>
          <a:lstStyle/>
          <a:p>
            <a:r>
              <a:rPr lang="en-GB" dirty="0">
                <a:latin typeface="Century Gothic" panose="020B0502020202020204" pitchFamily="34" charset="0"/>
              </a:rPr>
              <a:t>The reactions of acids with metals are redox reactions</a:t>
            </a:r>
          </a:p>
        </p:txBody>
      </p:sp>
      <p:sp>
        <p:nvSpPr>
          <p:cNvPr id="6" name="TextBox 5">
            <a:extLst>
              <a:ext uri="{FF2B5EF4-FFF2-40B4-BE49-F238E27FC236}">
                <a16:creationId xmlns:a16="http://schemas.microsoft.com/office/drawing/2014/main" id="{678C63A3-278D-90C5-7155-1804A4505E6F}"/>
              </a:ext>
            </a:extLst>
          </p:cNvPr>
          <p:cNvSpPr txBox="1"/>
          <p:nvPr/>
        </p:nvSpPr>
        <p:spPr>
          <a:xfrm>
            <a:off x="253047" y="897448"/>
            <a:ext cx="11042482" cy="6494085"/>
          </a:xfrm>
          <a:prstGeom prst="rect">
            <a:avLst/>
          </a:prstGeom>
          <a:noFill/>
        </p:spPr>
        <p:txBody>
          <a:bodyPr wrap="square">
            <a:spAutoFit/>
          </a:bodyPr>
          <a:lstStyle/>
          <a:p>
            <a:r>
              <a:rPr lang="en-GB" sz="2400" dirty="0">
                <a:latin typeface="Century Gothic" panose="020B0502020202020204" pitchFamily="34" charset="0"/>
              </a:rPr>
              <a:t>The reaction between zinc and hydrochloric acid can be represented by the </a:t>
            </a:r>
            <a:r>
              <a:rPr lang="en-GB" sz="2400" i="1" dirty="0">
                <a:latin typeface="Century Gothic" panose="020B0502020202020204" pitchFamily="34" charset="0"/>
              </a:rPr>
              <a:t>word</a:t>
            </a:r>
            <a:r>
              <a:rPr lang="en-GB" sz="2400" dirty="0">
                <a:latin typeface="Century Gothic" panose="020B0502020202020204" pitchFamily="34" charset="0"/>
              </a:rPr>
              <a:t> equation: </a:t>
            </a:r>
          </a:p>
          <a:p>
            <a:pPr algn="ctr"/>
            <a:r>
              <a:rPr lang="en-GB" sz="2400" b="1" dirty="0">
                <a:latin typeface="Century Gothic" panose="020B0502020202020204" pitchFamily="34" charset="0"/>
              </a:rPr>
              <a:t>zinc + hydrochloric acid </a:t>
            </a:r>
            <a:r>
              <a:rPr lang="en-GB" sz="2400" b="1" dirty="0">
                <a:latin typeface="Century Gothic" panose="020B0502020202020204" pitchFamily="34" charset="0"/>
                <a:sym typeface="Wingdings" panose="05000000000000000000" pitchFamily="2" charset="2"/>
              </a:rPr>
              <a:t></a:t>
            </a:r>
            <a:r>
              <a:rPr lang="en-GB" sz="2400" b="1" dirty="0">
                <a:latin typeface="Century Gothic" panose="020B0502020202020204" pitchFamily="34" charset="0"/>
              </a:rPr>
              <a:t> zinc chloride + hydrogen</a:t>
            </a:r>
          </a:p>
          <a:p>
            <a:pPr algn="ctr"/>
            <a:endParaRPr lang="en-GB" sz="2400" b="1" dirty="0">
              <a:latin typeface="Century Gothic" panose="020B0502020202020204" pitchFamily="34" charset="0"/>
            </a:endParaRPr>
          </a:p>
          <a:p>
            <a:r>
              <a:rPr lang="en-GB" sz="2400" b="1" dirty="0">
                <a:latin typeface="Century Gothic" panose="020B0502020202020204" pitchFamily="34" charset="0"/>
              </a:rPr>
              <a:t>Show that this is a redox reaction.</a:t>
            </a:r>
            <a:endParaRPr lang="en-GB" sz="2400" dirty="0">
              <a:latin typeface="Century Gothic" panose="020B0502020202020204" pitchFamily="34" charset="0"/>
            </a:endParaRPr>
          </a:p>
          <a:p>
            <a:r>
              <a:rPr lang="en-GB" sz="2400" dirty="0">
                <a:solidFill>
                  <a:schemeClr val="accent2">
                    <a:lumMod val="60000"/>
                    <a:lumOff val="40000"/>
                  </a:schemeClr>
                </a:solidFill>
                <a:latin typeface="Century Gothic" panose="020B0502020202020204" pitchFamily="34" charset="0"/>
              </a:rPr>
              <a:t>The </a:t>
            </a:r>
            <a:r>
              <a:rPr lang="en-GB" sz="2400" i="1" dirty="0">
                <a:solidFill>
                  <a:schemeClr val="accent2">
                    <a:lumMod val="60000"/>
                    <a:lumOff val="40000"/>
                  </a:schemeClr>
                </a:solidFill>
                <a:latin typeface="Century Gothic" panose="020B0502020202020204" pitchFamily="34" charset="0"/>
              </a:rPr>
              <a:t>chemical</a:t>
            </a:r>
            <a:r>
              <a:rPr lang="en-GB" sz="2400" dirty="0">
                <a:solidFill>
                  <a:schemeClr val="accent2">
                    <a:lumMod val="60000"/>
                    <a:lumOff val="40000"/>
                  </a:schemeClr>
                </a:solidFill>
                <a:latin typeface="Century Gothic" panose="020B0502020202020204" pitchFamily="34" charset="0"/>
              </a:rPr>
              <a:t> equation for this reaction is </a:t>
            </a:r>
          </a:p>
          <a:p>
            <a:pPr algn="ctr"/>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+ 2HCl</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ZnCl</a:t>
            </a:r>
            <a:r>
              <a:rPr lang="en-GB" sz="2400" b="1" baseline="-25000" dirty="0">
                <a:solidFill>
                  <a:schemeClr val="accent2">
                    <a:lumMod val="60000"/>
                    <a:lumOff val="40000"/>
                  </a:schemeClr>
                </a:solidFill>
                <a:latin typeface="Century Gothic" panose="020B0502020202020204" pitchFamily="34" charset="0"/>
              </a:rPr>
              <a:t>2(aq)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a:p>
            <a:endParaRPr lang="en-GB" sz="1400" b="1" dirty="0">
              <a:latin typeface="Century Gothic" panose="020B0502020202020204" pitchFamily="34" charset="0"/>
            </a:endParaRPr>
          </a:p>
          <a:p>
            <a:r>
              <a:rPr lang="en-GB" sz="2400" dirty="0">
                <a:solidFill>
                  <a:schemeClr val="accent2">
                    <a:lumMod val="60000"/>
                    <a:lumOff val="40000"/>
                  </a:schemeClr>
                </a:solidFill>
                <a:latin typeface="Century Gothic" panose="020B0502020202020204" pitchFamily="34" charset="0"/>
              </a:rPr>
              <a:t>The </a:t>
            </a:r>
            <a:r>
              <a:rPr lang="en-GB" sz="2400" i="1" dirty="0">
                <a:solidFill>
                  <a:schemeClr val="accent2">
                    <a:lumMod val="60000"/>
                    <a:lumOff val="40000"/>
                  </a:schemeClr>
                </a:solidFill>
                <a:latin typeface="Century Gothic" panose="020B0502020202020204" pitchFamily="34" charset="0"/>
              </a:rPr>
              <a:t>ionic</a:t>
            </a:r>
            <a:r>
              <a:rPr lang="en-GB" sz="2400" dirty="0">
                <a:solidFill>
                  <a:schemeClr val="accent2">
                    <a:lumMod val="60000"/>
                    <a:lumOff val="40000"/>
                  </a:schemeClr>
                </a:solidFill>
                <a:latin typeface="Century Gothic" panose="020B0502020202020204" pitchFamily="34" charset="0"/>
              </a:rPr>
              <a:t> equation for this reaction is </a:t>
            </a:r>
          </a:p>
          <a:p>
            <a:pPr algn="ctr"/>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Zn</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a:p>
            <a:endParaRPr lang="en-GB" dirty="0">
              <a:latin typeface="Century Gothic" panose="020B0502020202020204" pitchFamily="34" charset="0"/>
            </a:endParaRPr>
          </a:p>
          <a:p>
            <a:r>
              <a:rPr lang="en-GB" sz="2400" dirty="0">
                <a:solidFill>
                  <a:schemeClr val="accent2">
                    <a:lumMod val="60000"/>
                    <a:lumOff val="40000"/>
                  </a:schemeClr>
                </a:solidFill>
                <a:latin typeface="Century Gothic" panose="020B0502020202020204" pitchFamily="34" charset="0"/>
              </a:rPr>
              <a:t>The two </a:t>
            </a:r>
            <a:r>
              <a:rPr lang="en-GB" sz="2400" i="1" dirty="0">
                <a:solidFill>
                  <a:schemeClr val="accent2">
                    <a:lumMod val="60000"/>
                    <a:lumOff val="40000"/>
                  </a:schemeClr>
                </a:solidFill>
                <a:latin typeface="Century Gothic" panose="020B0502020202020204" pitchFamily="34" charset="0"/>
              </a:rPr>
              <a:t>half</a:t>
            </a:r>
            <a:r>
              <a:rPr lang="en-GB" sz="2400" dirty="0">
                <a:solidFill>
                  <a:schemeClr val="accent2">
                    <a:lumMod val="60000"/>
                    <a:lumOff val="40000"/>
                  </a:schemeClr>
                </a:solidFill>
                <a:latin typeface="Century Gothic" panose="020B0502020202020204" pitchFamily="34" charset="0"/>
              </a:rPr>
              <a:t> equations for this reaction are </a:t>
            </a:r>
          </a:p>
          <a:p>
            <a:pPr algn="ctr"/>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Zn</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r>
              <a:rPr lang="en-GB" sz="2400" dirty="0">
                <a:solidFill>
                  <a:schemeClr val="accent2">
                    <a:lumMod val="60000"/>
                    <a:lumOff val="40000"/>
                  </a:schemeClr>
                </a:solidFill>
                <a:latin typeface="Century Gothic" panose="020B0502020202020204" pitchFamily="34" charset="0"/>
              </a:rPr>
              <a:t>(oxidation)</a:t>
            </a:r>
          </a:p>
          <a:p>
            <a:pPr algn="ctr"/>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 </a:t>
            </a:r>
            <a:r>
              <a:rPr lang="en-GB" sz="2400" dirty="0">
                <a:solidFill>
                  <a:schemeClr val="accent2">
                    <a:lumMod val="60000"/>
                    <a:lumOff val="40000"/>
                  </a:schemeClr>
                </a:solidFill>
                <a:latin typeface="Century Gothic" panose="020B0502020202020204" pitchFamily="34" charset="0"/>
              </a:rPr>
              <a:t>(reduction)</a:t>
            </a:r>
          </a:p>
          <a:p>
            <a:endParaRPr lang="en-GB" sz="1400" dirty="0">
              <a:solidFill>
                <a:schemeClr val="accent2">
                  <a:lumMod val="60000"/>
                  <a:lumOff val="40000"/>
                </a:schemeClr>
              </a:solidFill>
              <a:latin typeface="Century Gothic" panose="020B0502020202020204" pitchFamily="34" charset="0"/>
            </a:endParaRPr>
          </a:p>
          <a:p>
            <a:r>
              <a:rPr lang="en-GB" sz="2400" dirty="0">
                <a:solidFill>
                  <a:schemeClr val="accent2">
                    <a:lumMod val="60000"/>
                    <a:lumOff val="40000"/>
                  </a:schemeClr>
                </a:solidFill>
                <a:latin typeface="Century Gothic" panose="020B0502020202020204" pitchFamily="34" charset="0"/>
              </a:rPr>
              <a:t>This is a redox reaction because both oxidation and reduction are occurring at the same time.</a:t>
            </a:r>
          </a:p>
          <a:p>
            <a:endParaRPr lang="en-GB" sz="2400" dirty="0">
              <a:latin typeface="Century Gothic" panose="020B0502020202020204" pitchFamily="34" charset="0"/>
            </a:endParaRPr>
          </a:p>
        </p:txBody>
      </p:sp>
    </p:spTree>
    <p:extLst>
      <p:ext uri="{BB962C8B-B14F-4D97-AF65-F5344CB8AC3E}">
        <p14:creationId xmlns:p14="http://schemas.microsoft.com/office/powerpoint/2010/main" val="83672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7" end="7"/>
                                            </p:txEl>
                                          </p:spTgt>
                                        </p:tgtEl>
                                        <p:attrNameLst>
                                          <p:attrName>style.visibility</p:attrName>
                                        </p:attrNameLst>
                                      </p:cBhvr>
                                      <p:to>
                                        <p:strVal val="visible"/>
                                      </p:to>
                                    </p:set>
                                    <p:animEffect transition="in" filter="fade">
                                      <p:cBhvr>
                                        <p:cTn id="28" dur="500"/>
                                        <p:tgtEl>
                                          <p:spTgt spid="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animEffect transition="in" filter="fade">
                                      <p:cBhvr>
                                        <p:cTn id="31" dur="500"/>
                                        <p:tgtEl>
                                          <p:spTgt spid="6">
                                            <p:txEl>
                                              <p:pRg st="8" end="8"/>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xEl>
                                              <p:pRg st="10" end="10"/>
                                            </p:txEl>
                                          </p:spTgt>
                                        </p:tgtEl>
                                        <p:attrNameLst>
                                          <p:attrName>style.visibility</p:attrName>
                                        </p:attrNameLst>
                                      </p:cBhvr>
                                      <p:to>
                                        <p:strVal val="visible"/>
                                      </p:to>
                                    </p:set>
                                    <p:animEffect transition="in" filter="fade">
                                      <p:cBhvr>
                                        <p:cTn id="36" dur="500"/>
                                        <p:tgtEl>
                                          <p:spTgt spid="6">
                                            <p:txEl>
                                              <p:pRg st="10" end="1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
                                            <p:txEl>
                                              <p:pRg st="11" end="11"/>
                                            </p:txEl>
                                          </p:spTgt>
                                        </p:tgtEl>
                                        <p:attrNameLst>
                                          <p:attrName>style.visibility</p:attrName>
                                        </p:attrNameLst>
                                      </p:cBhvr>
                                      <p:to>
                                        <p:strVal val="visible"/>
                                      </p:to>
                                    </p:set>
                                    <p:animEffect transition="in" filter="fade">
                                      <p:cBhvr>
                                        <p:cTn id="41" dur="500"/>
                                        <p:tgtEl>
                                          <p:spTgt spid="6">
                                            <p:txEl>
                                              <p:pRg st="11" end="1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
                                            <p:txEl>
                                              <p:pRg st="12" end="12"/>
                                            </p:txEl>
                                          </p:spTgt>
                                        </p:tgtEl>
                                        <p:attrNameLst>
                                          <p:attrName>style.visibility</p:attrName>
                                        </p:attrNameLst>
                                      </p:cBhvr>
                                      <p:to>
                                        <p:strVal val="visible"/>
                                      </p:to>
                                    </p:set>
                                    <p:animEffect transition="in" filter="fade">
                                      <p:cBhvr>
                                        <p:cTn id="46" dur="500"/>
                                        <p:tgtEl>
                                          <p:spTgt spid="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
                                            <p:txEl>
                                              <p:pRg st="14" end="14"/>
                                            </p:txEl>
                                          </p:spTgt>
                                        </p:tgtEl>
                                        <p:attrNameLst>
                                          <p:attrName>style.visibility</p:attrName>
                                        </p:attrNameLst>
                                      </p:cBhvr>
                                      <p:to>
                                        <p:strVal val="visible"/>
                                      </p:to>
                                    </p:set>
                                    <p:animEffect transition="in" filter="fade">
                                      <p:cBhvr>
                                        <p:cTn id="51"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826206" y="-2477020"/>
            <a:ext cx="16934333" cy="12022082"/>
          </a:xfrm>
          <a:prstGeom prst="rect">
            <a:avLst/>
          </a:prstGeom>
        </p:spPr>
      </p:pic>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Spot the error</a:t>
            </a:r>
          </a:p>
        </p:txBody>
      </p:sp>
      <p:sp>
        <p:nvSpPr>
          <p:cNvPr id="4" name="TextBox 3">
            <a:extLst>
              <a:ext uri="{FF2B5EF4-FFF2-40B4-BE49-F238E27FC236}">
                <a16:creationId xmlns:a16="http://schemas.microsoft.com/office/drawing/2014/main" id="{2130717D-0356-CB4E-BA23-1946438494C3}"/>
              </a:ext>
            </a:extLst>
          </p:cNvPr>
          <p:cNvSpPr txBox="1"/>
          <p:nvPr/>
        </p:nvSpPr>
        <p:spPr>
          <a:xfrm>
            <a:off x="706880" y="984160"/>
            <a:ext cx="10086306" cy="4770537"/>
          </a:xfrm>
          <a:prstGeom prst="rect">
            <a:avLst/>
          </a:prstGeom>
          <a:noFill/>
          <a:ln>
            <a:noFill/>
          </a:ln>
        </p:spPr>
        <p:txBody>
          <a:bodyPr wrap="square" rtlCol="0">
            <a:spAutoFit/>
          </a:bodyPr>
          <a:lstStyle/>
          <a:p>
            <a:r>
              <a:rPr lang="en-US" sz="2800" dirty="0">
                <a:latin typeface="Century Gothic" panose="020B0502020202020204" pitchFamily="34" charset="0"/>
              </a:rPr>
              <a:t>The reaction between magnesium and sulfuric acid can be represented by the word equation: </a:t>
            </a:r>
          </a:p>
          <a:p>
            <a:pPr algn="ctr"/>
            <a:r>
              <a:rPr lang="en-US" sz="2400" b="1" dirty="0">
                <a:latin typeface="Century Gothic" panose="020B0502020202020204" pitchFamily="34" charset="0"/>
              </a:rPr>
              <a:t>magnesium + sulfuric acid → magnesium sulfate + hydrogen</a:t>
            </a:r>
          </a:p>
          <a:p>
            <a:endParaRPr lang="en-US" sz="2800" dirty="0">
              <a:latin typeface="Century Gothic" panose="020B0502020202020204" pitchFamily="34" charset="0"/>
            </a:endParaRPr>
          </a:p>
          <a:p>
            <a:r>
              <a:rPr lang="en-US" sz="2800" dirty="0">
                <a:latin typeface="Century Gothic" panose="020B0502020202020204" pitchFamily="34" charset="0"/>
              </a:rPr>
              <a:t>The chemical equation for this reaction is:</a:t>
            </a:r>
          </a:p>
          <a:p>
            <a:pPr algn="ctr"/>
            <a:r>
              <a:rPr lang="en-US" sz="2800" b="1" dirty="0">
                <a:latin typeface="Century Gothic" panose="020B0502020202020204" pitchFamily="34" charset="0"/>
              </a:rPr>
              <a:t>Mg</a:t>
            </a:r>
            <a:r>
              <a:rPr lang="en-US" sz="2800" b="1" baseline="-25000" dirty="0">
                <a:latin typeface="Century Gothic" panose="020B0502020202020204" pitchFamily="34" charset="0"/>
              </a:rPr>
              <a:t>(s)</a:t>
            </a:r>
            <a:r>
              <a:rPr lang="en-US" sz="2800" b="1" dirty="0">
                <a:latin typeface="Century Gothic" panose="020B0502020202020204" pitchFamily="34" charset="0"/>
              </a:rPr>
              <a:t> + H</a:t>
            </a:r>
            <a:r>
              <a:rPr lang="en-US" sz="2800" b="1" baseline="-25000" dirty="0">
                <a:latin typeface="Century Gothic" panose="020B0502020202020204" pitchFamily="34" charset="0"/>
              </a:rPr>
              <a:t>2</a:t>
            </a:r>
            <a:r>
              <a:rPr lang="en-US" sz="2800" b="1" dirty="0">
                <a:latin typeface="Century Gothic" panose="020B0502020202020204" pitchFamily="34" charset="0"/>
              </a:rPr>
              <a:t>SO</a:t>
            </a:r>
            <a:r>
              <a:rPr lang="en-US" sz="2800" b="1" baseline="-25000" dirty="0">
                <a:latin typeface="Century Gothic" panose="020B0502020202020204" pitchFamily="34" charset="0"/>
              </a:rPr>
              <a:t>4(aq) </a:t>
            </a:r>
            <a:r>
              <a:rPr lang="en-US" sz="2800" b="1" dirty="0">
                <a:latin typeface="Century Gothic" panose="020B0502020202020204" pitchFamily="34" charset="0"/>
              </a:rPr>
              <a:t>→ MgSO</a:t>
            </a:r>
            <a:r>
              <a:rPr lang="en-US" sz="2800" b="1" baseline="-25000" dirty="0">
                <a:latin typeface="Century Gothic" panose="020B0502020202020204" pitchFamily="34" charset="0"/>
              </a:rPr>
              <a:t>4(aq)</a:t>
            </a:r>
            <a:r>
              <a:rPr lang="en-US" sz="2800" b="1" dirty="0">
                <a:latin typeface="Century Gothic" panose="020B0502020202020204" pitchFamily="34" charset="0"/>
              </a:rPr>
              <a:t> + H</a:t>
            </a:r>
            <a:r>
              <a:rPr lang="en-US" sz="2800" b="1" baseline="-25000" dirty="0">
                <a:latin typeface="Century Gothic" panose="020B0502020202020204" pitchFamily="34" charset="0"/>
              </a:rPr>
              <a:t>2(g)</a:t>
            </a:r>
          </a:p>
          <a:p>
            <a:endParaRPr lang="en-US" sz="2800" dirty="0">
              <a:latin typeface="Century Gothic" panose="020B0502020202020204" pitchFamily="34" charset="0"/>
            </a:endParaRPr>
          </a:p>
          <a:p>
            <a:r>
              <a:rPr lang="en-US" sz="2800" dirty="0">
                <a:latin typeface="Century Gothic" panose="020B0502020202020204" pitchFamily="34" charset="0"/>
              </a:rPr>
              <a:t>The ionic equation for this reaction is:</a:t>
            </a:r>
          </a:p>
          <a:p>
            <a:pPr algn="ctr"/>
            <a:r>
              <a:rPr lang="en-US" sz="2800" b="1" dirty="0">
                <a:latin typeface="Century Gothic" panose="020B0502020202020204" pitchFamily="34" charset="0"/>
              </a:rPr>
              <a:t>Mg</a:t>
            </a:r>
            <a:r>
              <a:rPr lang="en-US" sz="2800" b="1" baseline="-25000" dirty="0">
                <a:latin typeface="Century Gothic" panose="020B0502020202020204" pitchFamily="34" charset="0"/>
              </a:rPr>
              <a:t>(s) </a:t>
            </a:r>
            <a:r>
              <a:rPr lang="en-US" sz="2800" b="1" dirty="0">
                <a:latin typeface="Century Gothic" panose="020B0502020202020204" pitchFamily="34" charset="0"/>
              </a:rPr>
              <a:t>+ H</a:t>
            </a:r>
            <a:r>
              <a:rPr lang="en-US" sz="2800" b="1" baseline="30000" dirty="0">
                <a:latin typeface="Century Gothic" panose="020B0502020202020204" pitchFamily="34" charset="0"/>
              </a:rPr>
              <a:t>+</a:t>
            </a:r>
            <a:r>
              <a:rPr lang="en-US" sz="2800" b="1" baseline="-25000" dirty="0">
                <a:latin typeface="Century Gothic" panose="020B0502020202020204" pitchFamily="34" charset="0"/>
              </a:rPr>
              <a:t>(g) </a:t>
            </a:r>
            <a:r>
              <a:rPr lang="en-US" sz="2800" b="1" dirty="0">
                <a:latin typeface="Century Gothic" panose="020B0502020202020204" pitchFamily="34" charset="0"/>
              </a:rPr>
              <a:t>→ Mg</a:t>
            </a:r>
            <a:r>
              <a:rPr lang="en-US" sz="2800" b="1" baseline="30000" dirty="0">
                <a:latin typeface="Century Gothic" panose="020B0502020202020204" pitchFamily="34" charset="0"/>
              </a:rPr>
              <a:t>2+</a:t>
            </a:r>
            <a:r>
              <a:rPr lang="en-US" sz="2800" b="1" baseline="-25000" dirty="0">
                <a:latin typeface="Century Gothic" panose="020B0502020202020204" pitchFamily="34" charset="0"/>
              </a:rPr>
              <a:t>(aq) </a:t>
            </a:r>
            <a:r>
              <a:rPr lang="en-US" sz="2800" b="1" dirty="0">
                <a:latin typeface="Century Gothic" panose="020B0502020202020204" pitchFamily="34" charset="0"/>
              </a:rPr>
              <a:t>+ H</a:t>
            </a:r>
            <a:r>
              <a:rPr lang="en-US" sz="2800" b="1" baseline="-25000" dirty="0">
                <a:latin typeface="Century Gothic" panose="020B0502020202020204" pitchFamily="34" charset="0"/>
              </a:rPr>
              <a:t>2(g)</a:t>
            </a:r>
          </a:p>
          <a:p>
            <a:endParaRPr lang="en-US" sz="2800" dirty="0">
              <a:latin typeface="Century Gothic" panose="020B0502020202020204" pitchFamily="34" charset="0"/>
            </a:endParaRPr>
          </a:p>
          <a:p>
            <a:endParaRPr lang="en-US" sz="2800" dirty="0">
              <a:latin typeface="Century Gothic" panose="020B0502020202020204" pitchFamily="34" charset="0"/>
            </a:endParaRPr>
          </a:p>
        </p:txBody>
      </p:sp>
    </p:spTree>
    <p:extLst>
      <p:ext uri="{BB962C8B-B14F-4D97-AF65-F5344CB8AC3E}">
        <p14:creationId xmlns:p14="http://schemas.microsoft.com/office/powerpoint/2010/main" val="2637244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Write a general equation for the reaction of an acid and a metal.</a:t>
            </a:r>
          </a:p>
          <a:p>
            <a:pPr marL="457200" indent="-457200">
              <a:buAutoNum type="arabicPeriod"/>
            </a:pPr>
            <a:r>
              <a:rPr lang="en-GB" sz="2400" dirty="0">
                <a:latin typeface="Century Gothic" panose="020B0502020202020204" pitchFamily="34" charset="0"/>
              </a:rPr>
              <a:t>What gas is produced when acids react with metals?</a:t>
            </a:r>
          </a:p>
          <a:p>
            <a:pPr marL="457200" indent="-457200">
              <a:buAutoNum type="arabicPeriod"/>
            </a:pPr>
            <a:r>
              <a:rPr lang="en-GB" sz="2400" dirty="0">
                <a:latin typeface="Century Gothic" panose="020B0502020202020204" pitchFamily="34" charset="0"/>
              </a:rPr>
              <a:t>State the formula for hydrochloric acid.</a:t>
            </a:r>
          </a:p>
          <a:p>
            <a:pPr marL="457200" indent="-457200">
              <a:buAutoNum type="arabicPeriod"/>
            </a:pPr>
            <a:r>
              <a:rPr lang="en-GB" sz="2400" dirty="0">
                <a:latin typeface="Century Gothic" panose="020B0502020202020204" pitchFamily="34" charset="0"/>
              </a:rPr>
              <a:t>State the formula for nitric acid.</a:t>
            </a:r>
          </a:p>
          <a:p>
            <a:pPr marL="457200" indent="-457200">
              <a:buAutoNum type="arabicPeriod"/>
            </a:pPr>
            <a:r>
              <a:rPr lang="en-GB" sz="2400" dirty="0">
                <a:latin typeface="Century Gothic" panose="020B0502020202020204" pitchFamily="34" charset="0"/>
              </a:rPr>
              <a:t>State the formula for sulfuric acid.</a:t>
            </a:r>
          </a:p>
          <a:p>
            <a:pPr marL="457200" indent="-457200">
              <a:buAutoNum type="arabicPeriod"/>
            </a:pPr>
            <a:r>
              <a:rPr lang="en-GB" sz="2400" dirty="0">
                <a:latin typeface="Century Gothic" panose="020B0502020202020204" pitchFamily="34" charset="0"/>
              </a:rPr>
              <a:t>State the ions that make up hydrochloric acid.</a:t>
            </a:r>
          </a:p>
          <a:p>
            <a:pPr marL="457200" indent="-457200">
              <a:buAutoNum type="arabicPeriod"/>
            </a:pPr>
            <a:r>
              <a:rPr lang="en-GB" sz="2400" dirty="0">
                <a:latin typeface="Century Gothic" panose="020B0502020202020204" pitchFamily="34" charset="0"/>
              </a:rPr>
              <a:t>Predict the products of a reaction between aluminium and nitric acid.</a:t>
            </a:r>
          </a:p>
          <a:p>
            <a:pPr marL="457200" indent="-457200">
              <a:buAutoNum type="arabicPeriod"/>
            </a:pPr>
            <a:r>
              <a:rPr lang="en-GB" sz="2400" dirty="0">
                <a:latin typeface="Century Gothic" panose="020B0502020202020204" pitchFamily="34" charset="0"/>
              </a:rPr>
              <a:t>Define ‘redox reaction’.</a:t>
            </a:r>
          </a:p>
          <a:p>
            <a:pPr marL="457200" indent="-457200">
              <a:buAutoNum type="arabicPeriod"/>
            </a:pPr>
            <a:r>
              <a:rPr lang="en-GB" sz="2400" dirty="0">
                <a:latin typeface="Century Gothic" panose="020B0502020202020204" pitchFamily="34" charset="0"/>
              </a:rPr>
              <a:t>Define oxidation in terms of electrons.</a:t>
            </a:r>
          </a:p>
          <a:p>
            <a:pPr marL="457200" indent="-457200">
              <a:buAutoNum type="arabicPeriod"/>
            </a:pPr>
            <a:r>
              <a:rPr lang="en-GB" sz="2400" dirty="0">
                <a:latin typeface="Century Gothic" panose="020B0502020202020204" pitchFamily="34" charset="0"/>
              </a:rPr>
              <a:t>Define reduction in terms of electrons.</a:t>
            </a: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647426"/>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acid + metal → salt + hydrogen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Hydrogen gas is produced when acids react with metals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HCl is the formula for hydrochloric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HNO</a:t>
            </a:r>
            <a:r>
              <a:rPr lang="en-GB" sz="2400" b="1" baseline="-25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is the formula for nitric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a:t>
            </a:r>
            <a:r>
              <a:rPr lang="en-GB" sz="2400" b="1" dirty="0">
                <a:solidFill>
                  <a:schemeClr val="accent2">
                    <a:lumMod val="60000"/>
                    <a:lumOff val="40000"/>
                  </a:schemeClr>
                </a:solidFill>
                <a:latin typeface="Century Gothic" panose="020B0502020202020204" pitchFamily="34" charset="0"/>
              </a:rPr>
              <a:t> is the formula for sulfuric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ions in hydrochloric acid are H</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and Cl</a:t>
            </a:r>
            <a:r>
              <a:rPr lang="en-GB" sz="3200" b="1" baseline="30000" dirty="0">
                <a:solidFill>
                  <a:schemeClr val="accent2">
                    <a:lumMod val="60000"/>
                    <a:lumOff val="40000"/>
                  </a:schemeClr>
                </a:solidFill>
                <a:latin typeface="Century Gothic" panose="020B0502020202020204" pitchFamily="34" charset="0"/>
              </a:rPr>
              <a:t>-</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Aluminium and nitric acid would produce aluminium nitrate and hydrogen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redox reaction is one in which oxidation and reduction occur at the same time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Oxidation is the loss of electrons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Reduction is the gain of electrons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I: Writing half equations for acid and metal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60386" y="994010"/>
            <a:ext cx="10619999" cy="1200329"/>
          </a:xfrm>
          <a:prstGeom prst="rect">
            <a:avLst/>
          </a:prstGeom>
          <a:noFill/>
        </p:spPr>
        <p:txBody>
          <a:bodyPr wrap="square">
            <a:spAutoFit/>
          </a:bodyPr>
          <a:lstStyle/>
          <a:p>
            <a:r>
              <a:rPr lang="en-US" sz="2400" dirty="0">
                <a:latin typeface="Century Gothic" panose="020B0502020202020204" pitchFamily="34" charset="0"/>
              </a:rPr>
              <a:t>The chemical equation for a reaction between iron and sulfuric acid is: </a:t>
            </a:r>
          </a:p>
          <a:p>
            <a:pPr algn="ctr"/>
            <a:r>
              <a:rPr lang="en-US" sz="2400" b="1" dirty="0">
                <a:latin typeface="Century Gothic" panose="020B0502020202020204" pitchFamily="34" charset="0"/>
              </a:rPr>
              <a:t>Fe</a:t>
            </a:r>
            <a:r>
              <a:rPr lang="en-US" sz="2400" b="1" baseline="-25000" dirty="0">
                <a:latin typeface="Century Gothic" panose="020B0502020202020204" pitchFamily="34" charset="0"/>
              </a:rPr>
              <a:t>(s) </a:t>
            </a:r>
            <a:r>
              <a:rPr lang="en-US" sz="2400" b="1" dirty="0">
                <a:latin typeface="Century Gothic" panose="020B0502020202020204" pitchFamily="34" charset="0"/>
              </a:rPr>
              <a:t>+ H</a:t>
            </a:r>
            <a:r>
              <a:rPr lang="en-US" sz="2400" b="1" baseline="-25000" dirty="0">
                <a:latin typeface="Century Gothic" panose="020B0502020202020204" pitchFamily="34" charset="0"/>
              </a:rPr>
              <a:t>2</a:t>
            </a:r>
            <a:r>
              <a:rPr lang="en-US" sz="2400" b="1" dirty="0">
                <a:latin typeface="Century Gothic" panose="020B0502020202020204" pitchFamily="34" charset="0"/>
              </a:rPr>
              <a:t>SO</a:t>
            </a:r>
            <a:r>
              <a:rPr lang="en-US" sz="2400" b="1" baseline="-25000" dirty="0">
                <a:latin typeface="Century Gothic" panose="020B0502020202020204" pitchFamily="34" charset="0"/>
              </a:rPr>
              <a:t>4(aq) </a:t>
            </a:r>
            <a:r>
              <a:rPr lang="en-US" sz="2400" b="1" dirty="0">
                <a:latin typeface="Century Gothic" panose="020B0502020202020204" pitchFamily="34" charset="0"/>
              </a:rPr>
              <a:t>→ FeSO</a:t>
            </a:r>
            <a:r>
              <a:rPr lang="en-US" sz="2400" b="1" baseline="-25000" dirty="0">
                <a:latin typeface="Century Gothic" panose="020B0502020202020204" pitchFamily="34" charset="0"/>
              </a:rPr>
              <a:t>4(aq) </a:t>
            </a:r>
            <a:r>
              <a:rPr lang="en-US" sz="2400" b="1" dirty="0">
                <a:latin typeface="Century Gothic" panose="020B0502020202020204" pitchFamily="34" charset="0"/>
              </a:rPr>
              <a:t>+ H</a:t>
            </a:r>
            <a:r>
              <a:rPr lang="en-US" sz="2400" b="1" baseline="-25000" dirty="0">
                <a:latin typeface="Century Gothic" panose="020B0502020202020204" pitchFamily="34" charset="0"/>
              </a:rPr>
              <a:t>2(g)</a:t>
            </a:r>
            <a:endParaRPr lang="en-US" sz="2400" b="1" i="1" baseline="-25000" dirty="0">
              <a:latin typeface="Century Gothic" panose="020B0502020202020204" pitchFamily="34" charset="0"/>
            </a:endParaRPr>
          </a:p>
        </p:txBody>
      </p:sp>
      <p:sp>
        <p:nvSpPr>
          <p:cNvPr id="3" name="TextBox 2">
            <a:extLst>
              <a:ext uri="{FF2B5EF4-FFF2-40B4-BE49-F238E27FC236}">
                <a16:creationId xmlns:a16="http://schemas.microsoft.com/office/drawing/2014/main" id="{366EC346-B611-A982-52F0-CC9D66F8AA6B}"/>
              </a:ext>
            </a:extLst>
          </p:cNvPr>
          <p:cNvSpPr txBox="1"/>
          <p:nvPr/>
        </p:nvSpPr>
        <p:spPr>
          <a:xfrm>
            <a:off x="360386" y="2648638"/>
            <a:ext cx="10619999" cy="461665"/>
          </a:xfrm>
          <a:prstGeom prst="rect">
            <a:avLst/>
          </a:prstGeom>
          <a:noFill/>
        </p:spPr>
        <p:txBody>
          <a:bodyPr wrap="square">
            <a:spAutoFit/>
          </a:bodyPr>
          <a:lstStyle/>
          <a:p>
            <a:r>
              <a:rPr lang="en-US" sz="2400" b="1" dirty="0">
                <a:latin typeface="Century Gothic" panose="020B0502020202020204" pitchFamily="34" charset="0"/>
              </a:rPr>
              <a:t>1. Write an ionic equation for this reaction.</a:t>
            </a:r>
          </a:p>
        </p:txBody>
      </p:sp>
      <p:sp>
        <p:nvSpPr>
          <p:cNvPr id="4" name="TextBox 3">
            <a:extLst>
              <a:ext uri="{FF2B5EF4-FFF2-40B4-BE49-F238E27FC236}">
                <a16:creationId xmlns:a16="http://schemas.microsoft.com/office/drawing/2014/main" id="{4738F363-CD67-0862-D4C2-16F48D322DA3}"/>
              </a:ext>
            </a:extLst>
          </p:cNvPr>
          <p:cNvSpPr txBox="1"/>
          <p:nvPr/>
        </p:nvSpPr>
        <p:spPr>
          <a:xfrm>
            <a:off x="376715" y="4025681"/>
            <a:ext cx="10619999" cy="461665"/>
          </a:xfrm>
          <a:prstGeom prst="rect">
            <a:avLst/>
          </a:prstGeom>
          <a:noFill/>
        </p:spPr>
        <p:txBody>
          <a:bodyPr wrap="square">
            <a:spAutoFit/>
          </a:bodyPr>
          <a:lstStyle/>
          <a:p>
            <a:r>
              <a:rPr lang="en-US" sz="2400" b="1" dirty="0">
                <a:latin typeface="Century Gothic" panose="020B0502020202020204" pitchFamily="34" charset="0"/>
              </a:rPr>
              <a:t>2. Write two half equations for this reaction.</a:t>
            </a:r>
          </a:p>
        </p:txBody>
      </p:sp>
      <p:sp>
        <p:nvSpPr>
          <p:cNvPr id="5" name="TextBox 4">
            <a:extLst>
              <a:ext uri="{FF2B5EF4-FFF2-40B4-BE49-F238E27FC236}">
                <a16:creationId xmlns:a16="http://schemas.microsoft.com/office/drawing/2014/main" id="{B4601172-97F5-8FD6-6068-E03FC63F4754}"/>
              </a:ext>
            </a:extLst>
          </p:cNvPr>
          <p:cNvSpPr txBox="1"/>
          <p:nvPr/>
        </p:nvSpPr>
        <p:spPr>
          <a:xfrm>
            <a:off x="376715" y="5500021"/>
            <a:ext cx="10619999" cy="830997"/>
          </a:xfrm>
          <a:prstGeom prst="rect">
            <a:avLst/>
          </a:prstGeom>
          <a:noFill/>
        </p:spPr>
        <p:txBody>
          <a:bodyPr wrap="square">
            <a:spAutoFit/>
          </a:bodyPr>
          <a:lstStyle/>
          <a:p>
            <a:r>
              <a:rPr lang="en-US" sz="2400" b="1" dirty="0">
                <a:latin typeface="Century Gothic" panose="020B0502020202020204" pitchFamily="34" charset="0"/>
              </a:rPr>
              <a:t>3. State which half equation demonstrates oxidation, and which demonstrates reduction.</a:t>
            </a:r>
          </a:p>
        </p:txBody>
      </p:sp>
      <p:sp>
        <p:nvSpPr>
          <p:cNvPr id="7" name="TextBox 6">
            <a:extLst>
              <a:ext uri="{FF2B5EF4-FFF2-40B4-BE49-F238E27FC236}">
                <a16:creationId xmlns:a16="http://schemas.microsoft.com/office/drawing/2014/main" id="{59E8AE66-49FB-3BDD-AFE4-CF4CE80DB08C}"/>
              </a:ext>
            </a:extLst>
          </p:cNvPr>
          <p:cNvSpPr txBox="1"/>
          <p:nvPr/>
        </p:nvSpPr>
        <p:spPr>
          <a:xfrm>
            <a:off x="2780229" y="3286033"/>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Fe</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Fe</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0" name="TextBox 9">
            <a:extLst>
              <a:ext uri="{FF2B5EF4-FFF2-40B4-BE49-F238E27FC236}">
                <a16:creationId xmlns:a16="http://schemas.microsoft.com/office/drawing/2014/main" id="{2FA5EA49-E55D-66E9-744B-225473EA68BD}"/>
              </a:ext>
            </a:extLst>
          </p:cNvPr>
          <p:cNvSpPr txBox="1"/>
          <p:nvPr/>
        </p:nvSpPr>
        <p:spPr>
          <a:xfrm>
            <a:off x="901337" y="4487346"/>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Fe</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Fe</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4569548F-E595-B00D-8E95-AE1769BE8659}"/>
              </a:ext>
            </a:extLst>
          </p:cNvPr>
          <p:cNvSpPr txBox="1"/>
          <p:nvPr/>
        </p:nvSpPr>
        <p:spPr>
          <a:xfrm>
            <a:off x="4511912" y="4479980"/>
            <a:ext cx="158408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oxidation</a:t>
            </a:r>
          </a:p>
        </p:txBody>
      </p:sp>
      <p:sp>
        <p:nvSpPr>
          <p:cNvPr id="12" name="TextBox 11">
            <a:extLst>
              <a:ext uri="{FF2B5EF4-FFF2-40B4-BE49-F238E27FC236}">
                <a16:creationId xmlns:a16="http://schemas.microsoft.com/office/drawing/2014/main" id="{6A7AE3B4-A2E1-EA0E-C12B-237F6CAFA8EF}"/>
              </a:ext>
            </a:extLst>
          </p:cNvPr>
          <p:cNvSpPr txBox="1"/>
          <p:nvPr/>
        </p:nvSpPr>
        <p:spPr>
          <a:xfrm>
            <a:off x="4511912" y="4892490"/>
            <a:ext cx="1612942"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reduction</a:t>
            </a:r>
          </a:p>
        </p:txBody>
      </p:sp>
    </p:spTree>
    <p:extLst>
      <p:ext uri="{BB962C8B-B14F-4D97-AF65-F5344CB8AC3E}">
        <p14:creationId xmlns:p14="http://schemas.microsoft.com/office/powerpoint/2010/main" val="55184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We: Writing half equations for acid and metal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60386" y="994010"/>
            <a:ext cx="10619999" cy="1200329"/>
          </a:xfrm>
          <a:prstGeom prst="rect">
            <a:avLst/>
          </a:prstGeom>
          <a:noFill/>
        </p:spPr>
        <p:txBody>
          <a:bodyPr wrap="square">
            <a:spAutoFit/>
          </a:bodyPr>
          <a:lstStyle/>
          <a:p>
            <a:r>
              <a:rPr lang="en-US" sz="2400" dirty="0">
                <a:latin typeface="Century Gothic" panose="020B0502020202020204" pitchFamily="34" charset="0"/>
              </a:rPr>
              <a:t>The chemical equation for a reaction between zinc and sulfuric acid is: </a:t>
            </a:r>
          </a:p>
          <a:p>
            <a:pPr algn="ctr"/>
            <a:r>
              <a:rPr lang="en-US" sz="2400" b="1" dirty="0">
                <a:latin typeface="Century Gothic" panose="020B0502020202020204" pitchFamily="34" charset="0"/>
              </a:rPr>
              <a:t>Zn</a:t>
            </a:r>
            <a:r>
              <a:rPr lang="en-US" sz="2400" b="1" baseline="-25000" dirty="0">
                <a:latin typeface="Century Gothic" panose="020B0502020202020204" pitchFamily="34" charset="0"/>
              </a:rPr>
              <a:t>(s) </a:t>
            </a:r>
            <a:r>
              <a:rPr lang="en-US" sz="2400" b="1" dirty="0">
                <a:latin typeface="Century Gothic" panose="020B0502020202020204" pitchFamily="34" charset="0"/>
              </a:rPr>
              <a:t>+ H</a:t>
            </a:r>
            <a:r>
              <a:rPr lang="en-US" sz="2400" b="1" baseline="-25000" dirty="0">
                <a:latin typeface="Century Gothic" panose="020B0502020202020204" pitchFamily="34" charset="0"/>
              </a:rPr>
              <a:t>2</a:t>
            </a:r>
            <a:r>
              <a:rPr lang="en-US" sz="2400" b="1" dirty="0">
                <a:latin typeface="Century Gothic" panose="020B0502020202020204" pitchFamily="34" charset="0"/>
              </a:rPr>
              <a:t>SO</a:t>
            </a:r>
            <a:r>
              <a:rPr lang="en-US" sz="2400" b="1" baseline="-25000" dirty="0">
                <a:latin typeface="Century Gothic" panose="020B0502020202020204" pitchFamily="34" charset="0"/>
              </a:rPr>
              <a:t>4(aq) </a:t>
            </a:r>
            <a:r>
              <a:rPr lang="en-US" sz="2400" b="1" dirty="0">
                <a:latin typeface="Century Gothic" panose="020B0502020202020204" pitchFamily="34" charset="0"/>
              </a:rPr>
              <a:t>→ ZnSO</a:t>
            </a:r>
            <a:r>
              <a:rPr lang="en-US" sz="2400" b="1" baseline="-25000" dirty="0">
                <a:latin typeface="Century Gothic" panose="020B0502020202020204" pitchFamily="34" charset="0"/>
              </a:rPr>
              <a:t>4(aq) </a:t>
            </a:r>
            <a:r>
              <a:rPr lang="en-US" sz="2400" b="1" dirty="0">
                <a:latin typeface="Century Gothic" panose="020B0502020202020204" pitchFamily="34" charset="0"/>
              </a:rPr>
              <a:t>+ H</a:t>
            </a:r>
            <a:r>
              <a:rPr lang="en-US" sz="2400" b="1" baseline="-25000" dirty="0">
                <a:latin typeface="Century Gothic" panose="020B0502020202020204" pitchFamily="34" charset="0"/>
              </a:rPr>
              <a:t>2(g)</a:t>
            </a:r>
            <a:endParaRPr lang="en-US" sz="2400" b="1" i="1" baseline="-25000" dirty="0">
              <a:latin typeface="Century Gothic" panose="020B0502020202020204" pitchFamily="34" charset="0"/>
            </a:endParaRPr>
          </a:p>
        </p:txBody>
      </p:sp>
      <p:sp>
        <p:nvSpPr>
          <p:cNvPr id="3" name="TextBox 2">
            <a:extLst>
              <a:ext uri="{FF2B5EF4-FFF2-40B4-BE49-F238E27FC236}">
                <a16:creationId xmlns:a16="http://schemas.microsoft.com/office/drawing/2014/main" id="{366EC346-B611-A982-52F0-CC9D66F8AA6B}"/>
              </a:ext>
            </a:extLst>
          </p:cNvPr>
          <p:cNvSpPr txBox="1"/>
          <p:nvPr/>
        </p:nvSpPr>
        <p:spPr>
          <a:xfrm>
            <a:off x="360386" y="2648638"/>
            <a:ext cx="10619999" cy="461665"/>
          </a:xfrm>
          <a:prstGeom prst="rect">
            <a:avLst/>
          </a:prstGeom>
          <a:noFill/>
        </p:spPr>
        <p:txBody>
          <a:bodyPr wrap="square">
            <a:spAutoFit/>
          </a:bodyPr>
          <a:lstStyle/>
          <a:p>
            <a:r>
              <a:rPr lang="en-US" sz="2400" b="1" dirty="0">
                <a:latin typeface="Century Gothic" panose="020B0502020202020204" pitchFamily="34" charset="0"/>
              </a:rPr>
              <a:t>1. Write an ionic equation for this reaction.</a:t>
            </a:r>
          </a:p>
        </p:txBody>
      </p:sp>
      <p:sp>
        <p:nvSpPr>
          <p:cNvPr id="4" name="TextBox 3">
            <a:extLst>
              <a:ext uri="{FF2B5EF4-FFF2-40B4-BE49-F238E27FC236}">
                <a16:creationId xmlns:a16="http://schemas.microsoft.com/office/drawing/2014/main" id="{4738F363-CD67-0862-D4C2-16F48D322DA3}"/>
              </a:ext>
            </a:extLst>
          </p:cNvPr>
          <p:cNvSpPr txBox="1"/>
          <p:nvPr/>
        </p:nvSpPr>
        <p:spPr>
          <a:xfrm>
            <a:off x="376715" y="4025681"/>
            <a:ext cx="10619999" cy="461665"/>
          </a:xfrm>
          <a:prstGeom prst="rect">
            <a:avLst/>
          </a:prstGeom>
          <a:noFill/>
        </p:spPr>
        <p:txBody>
          <a:bodyPr wrap="square">
            <a:spAutoFit/>
          </a:bodyPr>
          <a:lstStyle/>
          <a:p>
            <a:r>
              <a:rPr lang="en-US" sz="2400" b="1" dirty="0">
                <a:latin typeface="Century Gothic" panose="020B0502020202020204" pitchFamily="34" charset="0"/>
              </a:rPr>
              <a:t>2. Write two half equations for this reaction.</a:t>
            </a:r>
          </a:p>
        </p:txBody>
      </p:sp>
      <p:sp>
        <p:nvSpPr>
          <p:cNvPr id="5" name="TextBox 4">
            <a:extLst>
              <a:ext uri="{FF2B5EF4-FFF2-40B4-BE49-F238E27FC236}">
                <a16:creationId xmlns:a16="http://schemas.microsoft.com/office/drawing/2014/main" id="{B4601172-97F5-8FD6-6068-E03FC63F4754}"/>
              </a:ext>
            </a:extLst>
          </p:cNvPr>
          <p:cNvSpPr txBox="1"/>
          <p:nvPr/>
        </p:nvSpPr>
        <p:spPr>
          <a:xfrm>
            <a:off x="376715" y="5500021"/>
            <a:ext cx="10619999" cy="830997"/>
          </a:xfrm>
          <a:prstGeom prst="rect">
            <a:avLst/>
          </a:prstGeom>
          <a:noFill/>
        </p:spPr>
        <p:txBody>
          <a:bodyPr wrap="square">
            <a:spAutoFit/>
          </a:bodyPr>
          <a:lstStyle/>
          <a:p>
            <a:r>
              <a:rPr lang="en-US" sz="2400" b="1" dirty="0">
                <a:latin typeface="Century Gothic" panose="020B0502020202020204" pitchFamily="34" charset="0"/>
              </a:rPr>
              <a:t>3. State which half equation demonstrates oxidation, and which demonstrates reduction.</a:t>
            </a:r>
          </a:p>
        </p:txBody>
      </p:sp>
      <p:sp>
        <p:nvSpPr>
          <p:cNvPr id="7" name="TextBox 6">
            <a:extLst>
              <a:ext uri="{FF2B5EF4-FFF2-40B4-BE49-F238E27FC236}">
                <a16:creationId xmlns:a16="http://schemas.microsoft.com/office/drawing/2014/main" id="{59E8AE66-49FB-3BDD-AFE4-CF4CE80DB08C}"/>
              </a:ext>
            </a:extLst>
          </p:cNvPr>
          <p:cNvSpPr txBox="1"/>
          <p:nvPr/>
        </p:nvSpPr>
        <p:spPr>
          <a:xfrm>
            <a:off x="2780229" y="3286033"/>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Zn</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0" name="TextBox 9">
            <a:extLst>
              <a:ext uri="{FF2B5EF4-FFF2-40B4-BE49-F238E27FC236}">
                <a16:creationId xmlns:a16="http://schemas.microsoft.com/office/drawing/2014/main" id="{2FA5EA49-E55D-66E9-744B-225473EA68BD}"/>
              </a:ext>
            </a:extLst>
          </p:cNvPr>
          <p:cNvSpPr txBox="1"/>
          <p:nvPr/>
        </p:nvSpPr>
        <p:spPr>
          <a:xfrm>
            <a:off x="718457" y="4487346"/>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Zn</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4569548F-E595-B00D-8E95-AE1769BE8659}"/>
              </a:ext>
            </a:extLst>
          </p:cNvPr>
          <p:cNvSpPr txBox="1"/>
          <p:nvPr/>
        </p:nvSpPr>
        <p:spPr>
          <a:xfrm>
            <a:off x="4511912" y="4479980"/>
            <a:ext cx="158408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oxidation</a:t>
            </a:r>
          </a:p>
        </p:txBody>
      </p:sp>
      <p:sp>
        <p:nvSpPr>
          <p:cNvPr id="12" name="TextBox 11">
            <a:extLst>
              <a:ext uri="{FF2B5EF4-FFF2-40B4-BE49-F238E27FC236}">
                <a16:creationId xmlns:a16="http://schemas.microsoft.com/office/drawing/2014/main" id="{6A7AE3B4-A2E1-EA0E-C12B-237F6CAFA8EF}"/>
              </a:ext>
            </a:extLst>
          </p:cNvPr>
          <p:cNvSpPr txBox="1"/>
          <p:nvPr/>
        </p:nvSpPr>
        <p:spPr>
          <a:xfrm>
            <a:off x="4511912" y="4892490"/>
            <a:ext cx="1612942"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reduction</a:t>
            </a:r>
          </a:p>
        </p:txBody>
      </p:sp>
    </p:spTree>
    <p:extLst>
      <p:ext uri="{BB962C8B-B14F-4D97-AF65-F5344CB8AC3E}">
        <p14:creationId xmlns:p14="http://schemas.microsoft.com/office/powerpoint/2010/main" val="203208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You: Writing half equations for acid and metal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60386" y="994010"/>
            <a:ext cx="10619999" cy="1200329"/>
          </a:xfrm>
          <a:prstGeom prst="rect">
            <a:avLst/>
          </a:prstGeom>
          <a:noFill/>
        </p:spPr>
        <p:txBody>
          <a:bodyPr wrap="square">
            <a:spAutoFit/>
          </a:bodyPr>
          <a:lstStyle/>
          <a:p>
            <a:r>
              <a:rPr lang="en-US" sz="2400" dirty="0">
                <a:latin typeface="Century Gothic" panose="020B0502020202020204" pitchFamily="34" charset="0"/>
              </a:rPr>
              <a:t>The chemical equation for a reaction between magnesium and sulfuric acid is: </a:t>
            </a:r>
          </a:p>
          <a:p>
            <a:pPr algn="ctr"/>
            <a:r>
              <a:rPr lang="en-US" sz="2400" b="1" dirty="0">
                <a:latin typeface="Century Gothic" panose="020B0502020202020204" pitchFamily="34" charset="0"/>
              </a:rPr>
              <a:t>Mg</a:t>
            </a:r>
            <a:r>
              <a:rPr lang="en-US" sz="2400" b="1" baseline="-25000" dirty="0">
                <a:latin typeface="Century Gothic" panose="020B0502020202020204" pitchFamily="34" charset="0"/>
              </a:rPr>
              <a:t>(s) </a:t>
            </a:r>
            <a:r>
              <a:rPr lang="en-US" sz="2400" b="1" dirty="0">
                <a:latin typeface="Century Gothic" panose="020B0502020202020204" pitchFamily="34" charset="0"/>
              </a:rPr>
              <a:t>+ H</a:t>
            </a:r>
            <a:r>
              <a:rPr lang="en-US" sz="2400" b="1" baseline="-25000" dirty="0">
                <a:latin typeface="Century Gothic" panose="020B0502020202020204" pitchFamily="34" charset="0"/>
              </a:rPr>
              <a:t>2</a:t>
            </a:r>
            <a:r>
              <a:rPr lang="en-US" sz="2400" b="1" dirty="0">
                <a:latin typeface="Century Gothic" panose="020B0502020202020204" pitchFamily="34" charset="0"/>
              </a:rPr>
              <a:t>SO</a:t>
            </a:r>
            <a:r>
              <a:rPr lang="en-US" sz="2400" b="1" baseline="-25000" dirty="0">
                <a:latin typeface="Century Gothic" panose="020B0502020202020204" pitchFamily="34" charset="0"/>
              </a:rPr>
              <a:t>4(aq) </a:t>
            </a:r>
            <a:r>
              <a:rPr lang="en-US" sz="2400" b="1" dirty="0">
                <a:latin typeface="Century Gothic" panose="020B0502020202020204" pitchFamily="34" charset="0"/>
              </a:rPr>
              <a:t>→ MgSO</a:t>
            </a:r>
            <a:r>
              <a:rPr lang="en-US" sz="2400" b="1" baseline="-25000" dirty="0">
                <a:latin typeface="Century Gothic" panose="020B0502020202020204" pitchFamily="34" charset="0"/>
              </a:rPr>
              <a:t>4(aq) </a:t>
            </a:r>
            <a:r>
              <a:rPr lang="en-US" sz="2400" b="1" dirty="0">
                <a:latin typeface="Century Gothic" panose="020B0502020202020204" pitchFamily="34" charset="0"/>
              </a:rPr>
              <a:t>+ H</a:t>
            </a:r>
            <a:r>
              <a:rPr lang="en-US" sz="2400" b="1" baseline="-25000" dirty="0">
                <a:latin typeface="Century Gothic" panose="020B0502020202020204" pitchFamily="34" charset="0"/>
              </a:rPr>
              <a:t>2(g)</a:t>
            </a:r>
            <a:endParaRPr lang="en-US" sz="2400" b="1" i="1" baseline="-25000" dirty="0">
              <a:latin typeface="Century Gothic" panose="020B0502020202020204" pitchFamily="34" charset="0"/>
            </a:endParaRPr>
          </a:p>
        </p:txBody>
      </p:sp>
      <p:sp>
        <p:nvSpPr>
          <p:cNvPr id="3" name="TextBox 2">
            <a:extLst>
              <a:ext uri="{FF2B5EF4-FFF2-40B4-BE49-F238E27FC236}">
                <a16:creationId xmlns:a16="http://schemas.microsoft.com/office/drawing/2014/main" id="{366EC346-B611-A982-52F0-CC9D66F8AA6B}"/>
              </a:ext>
            </a:extLst>
          </p:cNvPr>
          <p:cNvSpPr txBox="1"/>
          <p:nvPr/>
        </p:nvSpPr>
        <p:spPr>
          <a:xfrm>
            <a:off x="360386" y="2648638"/>
            <a:ext cx="10619999" cy="461665"/>
          </a:xfrm>
          <a:prstGeom prst="rect">
            <a:avLst/>
          </a:prstGeom>
          <a:noFill/>
        </p:spPr>
        <p:txBody>
          <a:bodyPr wrap="square">
            <a:spAutoFit/>
          </a:bodyPr>
          <a:lstStyle/>
          <a:p>
            <a:r>
              <a:rPr lang="en-US" sz="2400" b="1" dirty="0">
                <a:latin typeface="Century Gothic" panose="020B0502020202020204" pitchFamily="34" charset="0"/>
              </a:rPr>
              <a:t>1. Write an ionic equation for this reaction.</a:t>
            </a:r>
          </a:p>
        </p:txBody>
      </p:sp>
      <p:sp>
        <p:nvSpPr>
          <p:cNvPr id="4" name="TextBox 3">
            <a:extLst>
              <a:ext uri="{FF2B5EF4-FFF2-40B4-BE49-F238E27FC236}">
                <a16:creationId xmlns:a16="http://schemas.microsoft.com/office/drawing/2014/main" id="{4738F363-CD67-0862-D4C2-16F48D322DA3}"/>
              </a:ext>
            </a:extLst>
          </p:cNvPr>
          <p:cNvSpPr txBox="1"/>
          <p:nvPr/>
        </p:nvSpPr>
        <p:spPr>
          <a:xfrm>
            <a:off x="376715" y="4025681"/>
            <a:ext cx="10619999" cy="461665"/>
          </a:xfrm>
          <a:prstGeom prst="rect">
            <a:avLst/>
          </a:prstGeom>
          <a:noFill/>
        </p:spPr>
        <p:txBody>
          <a:bodyPr wrap="square">
            <a:spAutoFit/>
          </a:bodyPr>
          <a:lstStyle/>
          <a:p>
            <a:r>
              <a:rPr lang="en-US" sz="2400" b="1" dirty="0">
                <a:latin typeface="Century Gothic" panose="020B0502020202020204" pitchFamily="34" charset="0"/>
              </a:rPr>
              <a:t>2. Write two half equations for this reaction.</a:t>
            </a:r>
          </a:p>
        </p:txBody>
      </p:sp>
      <p:sp>
        <p:nvSpPr>
          <p:cNvPr id="5" name="TextBox 4">
            <a:extLst>
              <a:ext uri="{FF2B5EF4-FFF2-40B4-BE49-F238E27FC236}">
                <a16:creationId xmlns:a16="http://schemas.microsoft.com/office/drawing/2014/main" id="{B4601172-97F5-8FD6-6068-E03FC63F4754}"/>
              </a:ext>
            </a:extLst>
          </p:cNvPr>
          <p:cNvSpPr txBox="1"/>
          <p:nvPr/>
        </p:nvSpPr>
        <p:spPr>
          <a:xfrm>
            <a:off x="376715" y="5500021"/>
            <a:ext cx="10619999" cy="830997"/>
          </a:xfrm>
          <a:prstGeom prst="rect">
            <a:avLst/>
          </a:prstGeom>
          <a:noFill/>
        </p:spPr>
        <p:txBody>
          <a:bodyPr wrap="square">
            <a:spAutoFit/>
          </a:bodyPr>
          <a:lstStyle/>
          <a:p>
            <a:r>
              <a:rPr lang="en-US" sz="2400" b="1" dirty="0">
                <a:latin typeface="Century Gothic" panose="020B0502020202020204" pitchFamily="34" charset="0"/>
              </a:rPr>
              <a:t>3. State which half equation demonstrates oxidation, and which demonstrates reduction.</a:t>
            </a:r>
          </a:p>
        </p:txBody>
      </p:sp>
      <p:sp>
        <p:nvSpPr>
          <p:cNvPr id="7" name="TextBox 6">
            <a:extLst>
              <a:ext uri="{FF2B5EF4-FFF2-40B4-BE49-F238E27FC236}">
                <a16:creationId xmlns:a16="http://schemas.microsoft.com/office/drawing/2014/main" id="{59E8AE66-49FB-3BDD-AFE4-CF4CE80DB08C}"/>
              </a:ext>
            </a:extLst>
          </p:cNvPr>
          <p:cNvSpPr txBox="1"/>
          <p:nvPr/>
        </p:nvSpPr>
        <p:spPr>
          <a:xfrm>
            <a:off x="2780229" y="3286033"/>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Mg</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Mg</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0" name="TextBox 9">
            <a:extLst>
              <a:ext uri="{FF2B5EF4-FFF2-40B4-BE49-F238E27FC236}">
                <a16:creationId xmlns:a16="http://schemas.microsoft.com/office/drawing/2014/main" id="{2FA5EA49-E55D-66E9-744B-225473EA68BD}"/>
              </a:ext>
            </a:extLst>
          </p:cNvPr>
          <p:cNvSpPr txBox="1"/>
          <p:nvPr/>
        </p:nvSpPr>
        <p:spPr>
          <a:xfrm>
            <a:off x="718457" y="4487346"/>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Mg</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Mg</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4569548F-E595-B00D-8E95-AE1769BE8659}"/>
              </a:ext>
            </a:extLst>
          </p:cNvPr>
          <p:cNvSpPr txBox="1"/>
          <p:nvPr/>
        </p:nvSpPr>
        <p:spPr>
          <a:xfrm>
            <a:off x="4511912" y="4479980"/>
            <a:ext cx="158408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oxidation</a:t>
            </a:r>
          </a:p>
        </p:txBody>
      </p:sp>
      <p:sp>
        <p:nvSpPr>
          <p:cNvPr id="12" name="TextBox 11">
            <a:extLst>
              <a:ext uri="{FF2B5EF4-FFF2-40B4-BE49-F238E27FC236}">
                <a16:creationId xmlns:a16="http://schemas.microsoft.com/office/drawing/2014/main" id="{6A7AE3B4-A2E1-EA0E-C12B-237F6CAFA8EF}"/>
              </a:ext>
            </a:extLst>
          </p:cNvPr>
          <p:cNvSpPr txBox="1"/>
          <p:nvPr/>
        </p:nvSpPr>
        <p:spPr>
          <a:xfrm>
            <a:off x="4511912" y="4892490"/>
            <a:ext cx="1612942"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reduction</a:t>
            </a:r>
          </a:p>
        </p:txBody>
      </p:sp>
    </p:spTree>
    <p:extLst>
      <p:ext uri="{BB962C8B-B14F-4D97-AF65-F5344CB8AC3E}">
        <p14:creationId xmlns:p14="http://schemas.microsoft.com/office/powerpoint/2010/main" val="160080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DB89480F-33F0-3454-C554-051195739881}"/>
              </a:ext>
            </a:extLst>
          </p:cNvPr>
          <p:cNvPicPr>
            <a:picLocks noChangeAspect="1"/>
          </p:cNvPicPr>
          <p:nvPr/>
        </p:nvPicPr>
        <p:blipFill>
          <a:blip r:embed="rId3"/>
          <a:stretch>
            <a:fillRect/>
          </a:stretch>
        </p:blipFill>
        <p:spPr>
          <a:xfrm>
            <a:off x="267626" y="951790"/>
            <a:ext cx="3781425" cy="5343525"/>
          </a:xfrm>
          <a:prstGeom prst="rect">
            <a:avLst/>
          </a:prstGeom>
          <a:ln>
            <a:solidFill>
              <a:schemeClr val="tx1"/>
            </a:solidFill>
          </a:ln>
        </p:spPr>
      </p:pic>
      <p:pic>
        <p:nvPicPr>
          <p:cNvPr id="7" name="Picture 6">
            <a:extLst>
              <a:ext uri="{FF2B5EF4-FFF2-40B4-BE49-F238E27FC236}">
                <a16:creationId xmlns:a16="http://schemas.microsoft.com/office/drawing/2014/main" id="{6048753F-D015-3006-DCAF-74FF010632BD}"/>
              </a:ext>
            </a:extLst>
          </p:cNvPr>
          <p:cNvPicPr>
            <a:picLocks noChangeAspect="1"/>
          </p:cNvPicPr>
          <p:nvPr/>
        </p:nvPicPr>
        <p:blipFill>
          <a:blip r:embed="rId4"/>
          <a:stretch>
            <a:fillRect/>
          </a:stretch>
        </p:blipFill>
        <p:spPr>
          <a:xfrm>
            <a:off x="4049051" y="951790"/>
            <a:ext cx="3771900" cy="5353050"/>
          </a:xfrm>
          <a:prstGeom prst="rect">
            <a:avLst/>
          </a:prstGeom>
          <a:ln>
            <a:solidFill>
              <a:schemeClr val="tx1"/>
            </a:solidFill>
          </a:ln>
        </p:spPr>
      </p:pic>
      <p:pic>
        <p:nvPicPr>
          <p:cNvPr id="9" name="Picture 8">
            <a:extLst>
              <a:ext uri="{FF2B5EF4-FFF2-40B4-BE49-F238E27FC236}">
                <a16:creationId xmlns:a16="http://schemas.microsoft.com/office/drawing/2014/main" id="{8575A710-4F99-E2FB-31C1-A757BC594D63}"/>
              </a:ext>
            </a:extLst>
          </p:cNvPr>
          <p:cNvPicPr>
            <a:picLocks noChangeAspect="1"/>
          </p:cNvPicPr>
          <p:nvPr/>
        </p:nvPicPr>
        <p:blipFill>
          <a:blip r:embed="rId5"/>
          <a:stretch>
            <a:fillRect/>
          </a:stretch>
        </p:blipFill>
        <p:spPr>
          <a:xfrm>
            <a:off x="7820951" y="951790"/>
            <a:ext cx="3724275" cy="5295900"/>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A - Answers</a:t>
            </a:r>
          </a:p>
        </p:txBody>
      </p:sp>
      <p:pic>
        <p:nvPicPr>
          <p:cNvPr id="5" name="Picture 4">
            <a:extLst>
              <a:ext uri="{FF2B5EF4-FFF2-40B4-BE49-F238E27FC236}">
                <a16:creationId xmlns:a16="http://schemas.microsoft.com/office/drawing/2014/main" id="{6AB1F32C-2528-388C-9912-009CC5B976FC}"/>
              </a:ext>
            </a:extLst>
          </p:cNvPr>
          <p:cNvPicPr>
            <a:picLocks noChangeAspect="1"/>
          </p:cNvPicPr>
          <p:nvPr/>
        </p:nvPicPr>
        <p:blipFill>
          <a:blip r:embed="rId3"/>
          <a:stretch>
            <a:fillRect/>
          </a:stretch>
        </p:blipFill>
        <p:spPr>
          <a:xfrm>
            <a:off x="539999" y="908015"/>
            <a:ext cx="9829685" cy="5716176"/>
          </a:xfrm>
          <a:prstGeom prst="rect">
            <a:avLst/>
          </a:prstGeom>
        </p:spPr>
      </p:pic>
      <p:sp>
        <p:nvSpPr>
          <p:cNvPr id="7" name="TextBox 6">
            <a:extLst>
              <a:ext uri="{FF2B5EF4-FFF2-40B4-BE49-F238E27FC236}">
                <a16:creationId xmlns:a16="http://schemas.microsoft.com/office/drawing/2014/main" id="{E7094387-0BB7-82D4-F418-47921386339E}"/>
              </a:ext>
            </a:extLst>
          </p:cNvPr>
          <p:cNvSpPr txBox="1"/>
          <p:nvPr/>
        </p:nvSpPr>
        <p:spPr>
          <a:xfrm>
            <a:off x="931975" y="1243225"/>
            <a:ext cx="8620588"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Metal</a:t>
            </a:r>
            <a:r>
              <a:rPr lang="en-GB" sz="2400" b="1" baseline="-25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acid</a:t>
            </a:r>
            <a:r>
              <a:rPr lang="en-GB" sz="2400" b="1" baseline="-25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salt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C8C6BABD-4734-C988-6841-561CC35102F7}"/>
              </a:ext>
            </a:extLst>
          </p:cNvPr>
          <p:cNvSpPr txBox="1"/>
          <p:nvPr/>
        </p:nvSpPr>
        <p:spPr>
          <a:xfrm>
            <a:off x="4998135" y="2410544"/>
            <a:ext cx="799550"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HCl</a:t>
            </a:r>
            <a:endParaRPr lang="en-GB" sz="24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034B03B8-A0DA-4C24-3C60-238A891F4F73}"/>
              </a:ext>
            </a:extLst>
          </p:cNvPr>
          <p:cNvSpPr txBox="1"/>
          <p:nvPr/>
        </p:nvSpPr>
        <p:spPr>
          <a:xfrm>
            <a:off x="7371684" y="2410543"/>
            <a:ext cx="97464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p>
        </p:txBody>
      </p:sp>
      <p:sp>
        <p:nvSpPr>
          <p:cNvPr id="10" name="TextBox 9">
            <a:extLst>
              <a:ext uri="{FF2B5EF4-FFF2-40B4-BE49-F238E27FC236}">
                <a16:creationId xmlns:a16="http://schemas.microsoft.com/office/drawing/2014/main" id="{48700E49-BC58-62EF-BFF1-AC51C68B03E2}"/>
              </a:ext>
            </a:extLst>
          </p:cNvPr>
          <p:cNvSpPr txBox="1"/>
          <p:nvPr/>
        </p:nvSpPr>
        <p:spPr>
          <a:xfrm>
            <a:off x="8577915" y="2410542"/>
            <a:ext cx="1342416"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Cl</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p>
        </p:txBody>
      </p:sp>
      <p:sp>
        <p:nvSpPr>
          <p:cNvPr id="11" name="TextBox 10">
            <a:extLst>
              <a:ext uri="{FF2B5EF4-FFF2-40B4-BE49-F238E27FC236}">
                <a16:creationId xmlns:a16="http://schemas.microsoft.com/office/drawing/2014/main" id="{4689B3D4-2935-C4C9-F508-1137C4C20C3D}"/>
              </a:ext>
            </a:extLst>
          </p:cNvPr>
          <p:cNvSpPr txBox="1"/>
          <p:nvPr/>
        </p:nvSpPr>
        <p:spPr>
          <a:xfrm>
            <a:off x="4944818" y="2967335"/>
            <a:ext cx="1097865"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HNO</a:t>
            </a:r>
            <a:r>
              <a:rPr lang="en-GB" sz="2400" b="1" baseline="-25000" dirty="0">
                <a:solidFill>
                  <a:schemeClr val="accent2">
                    <a:lumMod val="60000"/>
                    <a:lumOff val="40000"/>
                  </a:schemeClr>
                </a:solidFill>
                <a:latin typeface="Century Gothic" panose="020B0502020202020204" pitchFamily="34" charset="0"/>
              </a:rPr>
              <a:t>3</a:t>
            </a:r>
          </a:p>
        </p:txBody>
      </p:sp>
      <p:sp>
        <p:nvSpPr>
          <p:cNvPr id="13" name="TextBox 12">
            <a:extLst>
              <a:ext uri="{FF2B5EF4-FFF2-40B4-BE49-F238E27FC236}">
                <a16:creationId xmlns:a16="http://schemas.microsoft.com/office/drawing/2014/main" id="{BE9B0129-EF2A-C4CC-57D1-B96814635E64}"/>
              </a:ext>
            </a:extLst>
          </p:cNvPr>
          <p:cNvSpPr txBox="1"/>
          <p:nvPr/>
        </p:nvSpPr>
        <p:spPr>
          <a:xfrm>
            <a:off x="7371684" y="2954556"/>
            <a:ext cx="97464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p>
        </p:txBody>
      </p:sp>
      <p:sp>
        <p:nvSpPr>
          <p:cNvPr id="14" name="TextBox 13">
            <a:extLst>
              <a:ext uri="{FF2B5EF4-FFF2-40B4-BE49-F238E27FC236}">
                <a16:creationId xmlns:a16="http://schemas.microsoft.com/office/drawing/2014/main" id="{9A7EC768-B04D-459F-270E-BB90D66220F7}"/>
              </a:ext>
            </a:extLst>
          </p:cNvPr>
          <p:cNvSpPr txBox="1"/>
          <p:nvPr/>
        </p:nvSpPr>
        <p:spPr>
          <a:xfrm>
            <a:off x="8577915" y="2954555"/>
            <a:ext cx="161667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NO</a:t>
            </a:r>
            <a:r>
              <a:rPr lang="en-GB" sz="2400" b="1" baseline="-25000" dirty="0">
                <a:solidFill>
                  <a:schemeClr val="accent2">
                    <a:lumMod val="60000"/>
                    <a:lumOff val="40000"/>
                  </a:schemeClr>
                </a:solidFill>
                <a:latin typeface="Century Gothic" panose="020B0502020202020204" pitchFamily="34" charset="0"/>
              </a:rPr>
              <a:t>3</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p>
        </p:txBody>
      </p:sp>
      <p:sp>
        <p:nvSpPr>
          <p:cNvPr id="15" name="TextBox 14">
            <a:extLst>
              <a:ext uri="{FF2B5EF4-FFF2-40B4-BE49-F238E27FC236}">
                <a16:creationId xmlns:a16="http://schemas.microsoft.com/office/drawing/2014/main" id="{830E08E5-E798-6B84-1746-EF4F9EB07C21}"/>
              </a:ext>
            </a:extLst>
          </p:cNvPr>
          <p:cNvSpPr txBox="1"/>
          <p:nvPr/>
        </p:nvSpPr>
        <p:spPr>
          <a:xfrm>
            <a:off x="4946256" y="3577863"/>
            <a:ext cx="1097865"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a:t>
            </a:r>
          </a:p>
        </p:txBody>
      </p:sp>
      <p:sp>
        <p:nvSpPr>
          <p:cNvPr id="16" name="TextBox 15">
            <a:extLst>
              <a:ext uri="{FF2B5EF4-FFF2-40B4-BE49-F238E27FC236}">
                <a16:creationId xmlns:a16="http://schemas.microsoft.com/office/drawing/2014/main" id="{013F0F3C-6916-A980-6A2B-770EA17B3F39}"/>
              </a:ext>
            </a:extLst>
          </p:cNvPr>
          <p:cNvSpPr txBox="1"/>
          <p:nvPr/>
        </p:nvSpPr>
        <p:spPr>
          <a:xfrm>
            <a:off x="7371683" y="3531141"/>
            <a:ext cx="1206231"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p>
        </p:txBody>
      </p:sp>
      <p:sp>
        <p:nvSpPr>
          <p:cNvPr id="17" name="TextBox 16">
            <a:extLst>
              <a:ext uri="{FF2B5EF4-FFF2-40B4-BE49-F238E27FC236}">
                <a16:creationId xmlns:a16="http://schemas.microsoft.com/office/drawing/2014/main" id="{336A10BC-45D0-1F23-CBEF-FCC384F493D4}"/>
              </a:ext>
            </a:extLst>
          </p:cNvPr>
          <p:cNvSpPr txBox="1"/>
          <p:nvPr/>
        </p:nvSpPr>
        <p:spPr>
          <a:xfrm>
            <a:off x="8577915" y="3531140"/>
            <a:ext cx="161667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a:t>
            </a:r>
          </a:p>
        </p:txBody>
      </p:sp>
      <p:sp>
        <p:nvSpPr>
          <p:cNvPr id="18" name="TextBox 17">
            <a:extLst>
              <a:ext uri="{FF2B5EF4-FFF2-40B4-BE49-F238E27FC236}">
                <a16:creationId xmlns:a16="http://schemas.microsoft.com/office/drawing/2014/main" id="{B3D29A2E-8F4D-33E3-65F4-669EE286A804}"/>
              </a:ext>
            </a:extLst>
          </p:cNvPr>
          <p:cNvSpPr txBox="1"/>
          <p:nvPr/>
        </p:nvSpPr>
        <p:spPr>
          <a:xfrm>
            <a:off x="5397910" y="5546685"/>
            <a:ext cx="2709412" cy="461665"/>
          </a:xfrm>
          <a:prstGeom prst="rect">
            <a:avLst/>
          </a:prstGeom>
          <a:noFill/>
        </p:spPr>
        <p:txBody>
          <a:bodyPr wrap="square">
            <a:spAutoFit/>
          </a:bodyPr>
          <a:lstStyle/>
          <a:p>
            <a:pPr algn="ctr"/>
            <a:r>
              <a:rPr lang="en-GB" sz="2400" b="1" dirty="0">
                <a:solidFill>
                  <a:schemeClr val="accent2">
                    <a:lumMod val="60000"/>
                    <a:lumOff val="40000"/>
                  </a:schemeClr>
                </a:solidFill>
                <a:latin typeface="Century Gothic" panose="020B0502020202020204" pitchFamily="34" charset="0"/>
              </a:rPr>
              <a:t>nitrate</a:t>
            </a:r>
            <a:endParaRPr lang="en-GB" sz="2400" b="1" baseline="-25000" dirty="0">
              <a:solidFill>
                <a:schemeClr val="accent2">
                  <a:lumMod val="60000"/>
                  <a:lumOff val="40000"/>
                </a:schemeClr>
              </a:solidFill>
              <a:latin typeface="Century Gothic" panose="020B0502020202020204" pitchFamily="34" charset="0"/>
            </a:endParaRPr>
          </a:p>
        </p:txBody>
      </p:sp>
      <p:sp>
        <p:nvSpPr>
          <p:cNvPr id="19" name="TextBox 18">
            <a:extLst>
              <a:ext uri="{FF2B5EF4-FFF2-40B4-BE49-F238E27FC236}">
                <a16:creationId xmlns:a16="http://schemas.microsoft.com/office/drawing/2014/main" id="{24377A5E-BD7D-CF2A-7F1A-330B6CBFD325}"/>
              </a:ext>
            </a:extLst>
          </p:cNvPr>
          <p:cNvSpPr txBox="1"/>
          <p:nvPr/>
        </p:nvSpPr>
        <p:spPr>
          <a:xfrm>
            <a:off x="5454841" y="6080282"/>
            <a:ext cx="2709412" cy="461665"/>
          </a:xfrm>
          <a:prstGeom prst="rect">
            <a:avLst/>
          </a:prstGeom>
          <a:noFill/>
        </p:spPr>
        <p:txBody>
          <a:bodyPr wrap="square">
            <a:spAutoFit/>
          </a:bodyPr>
          <a:lstStyle/>
          <a:p>
            <a:pPr algn="ctr"/>
            <a:r>
              <a:rPr lang="en-GB" sz="2400" b="1" dirty="0">
                <a:solidFill>
                  <a:schemeClr val="accent2">
                    <a:lumMod val="60000"/>
                    <a:lumOff val="40000"/>
                  </a:schemeClr>
                </a:solidFill>
                <a:latin typeface="Century Gothic" panose="020B0502020202020204" pitchFamily="34" charset="0"/>
              </a:rPr>
              <a:t>sulfate</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4251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p:bldP spid="13" grpId="0"/>
      <p:bldP spid="14" grpId="0"/>
      <p:bldP spid="15" grpId="0"/>
      <p:bldP spid="16" grpId="0"/>
      <p:bldP spid="17"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Ionic Equations for the Reactions of Acids and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‘redox’ reaction.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How is an electron represented in a half equation?</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sz="2400" b="1" dirty="0">
              <a:solidFill>
                <a:schemeClr val="accent1"/>
              </a:solidFill>
              <a:latin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state symbol should be written next to the formula ‘Mg’ in an equation?</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state symbol should be written next to the ion ‘Mg</a:t>
            </a:r>
            <a:r>
              <a:rPr lang="en-GB" sz="2400" b="0" i="0" u="none" strike="noStrike" cap="none" baseline="30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 in an equation?</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ions that make up AgNO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2003111"/>
            <a:ext cx="10117242"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 redox reaction is one in which oxidation and reduction occur at the same time.</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65182" y="3043075"/>
            <a:ext cx="7646635" cy="307736"/>
          </a:xfrm>
          <a:prstGeom prst="rect">
            <a:avLst/>
          </a:prstGeom>
          <a:noFill/>
          <a:ln>
            <a:noFill/>
          </a:ln>
        </p:spPr>
        <p:txBody>
          <a:bodyPr spcFirstLastPara="1" wrap="square" lIns="91425" tIns="45700" rIns="91425" bIns="45700" anchor="t" anchorCtr="0">
            <a:spAutoFit/>
          </a:bodyPr>
          <a:lstStyle>
            <a:defPPr>
              <a:defRPr lang="en-US"/>
            </a:defPPr>
            <a:lvl1pPr marR="0" lvl="0" indent="0">
              <a:lnSpc>
                <a:spcPct val="100000"/>
              </a:lnSpc>
              <a:spcBef>
                <a:spcPts val="0"/>
              </a:spcBef>
              <a:spcAft>
                <a:spcPts val="0"/>
              </a:spcAft>
              <a:buClr>
                <a:srgbClr val="000000"/>
              </a:buClr>
              <a:buSzPts val="2400"/>
              <a:buFont typeface="Arial"/>
              <a:buNone/>
              <a:defRPr sz="2400" b="1" i="0" u="none" strike="noStrike" cap="none">
                <a:solidFill>
                  <a:schemeClr val="accent1"/>
                </a:solidFill>
                <a:latin typeface="Century Gothic"/>
                <a:ea typeface="Century Gothic"/>
                <a:cs typeface="Century Gothic"/>
              </a:defRPr>
            </a:lvl1pPr>
          </a:lstStyle>
          <a:p>
            <a:r>
              <a:rPr lang="en-GB" dirty="0">
                <a:sym typeface="Arial"/>
              </a:rPr>
              <a:t>e</a:t>
            </a:r>
            <a:r>
              <a:rPr lang="en-GB" baseline="30000" dirty="0">
                <a:sym typeface="Arial"/>
              </a:rPr>
              <a:t>-</a:t>
            </a:r>
            <a:endParaRPr baseline="30000" dirty="0">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49941" y="4195924"/>
            <a:ext cx="8721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a:t>
            </a:r>
            <a:r>
              <a:rPr lang="en-GB" sz="2400" b="1" i="0" u="none" strike="noStrike" cap="none" dirty="0">
                <a:solidFill>
                  <a:schemeClr val="accent1"/>
                </a:solidFill>
                <a:latin typeface="Century Gothic"/>
                <a:ea typeface="Century Gothic"/>
                <a:cs typeface="Century Gothic"/>
                <a:sym typeface="Century Gothic"/>
              </a:rPr>
              <a:t>s)</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1" y="5252133"/>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a:t>
            </a:r>
            <a:r>
              <a:rPr lang="en-GB" sz="2400" b="1" i="0" u="none" strike="noStrike" cap="none" dirty="0">
                <a:solidFill>
                  <a:schemeClr val="accent1"/>
                </a:solidFill>
                <a:latin typeface="Century Gothic"/>
                <a:ea typeface="Century Gothic"/>
                <a:cs typeface="Century Gothic"/>
                <a:sym typeface="Century Gothic"/>
              </a:rPr>
              <a:t>aq)</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788981" y="6055816"/>
            <a:ext cx="224377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Ag</a:t>
            </a:r>
            <a:r>
              <a:rPr lang="en-GB" sz="2400" b="1" i="0" u="none" strike="noStrike" cap="none" baseline="30000" dirty="0">
                <a:solidFill>
                  <a:schemeClr val="accent1"/>
                </a:solidFill>
                <a:latin typeface="Century Gothic"/>
                <a:ea typeface="Century Gothic"/>
                <a:cs typeface="Century Gothic"/>
                <a:sym typeface="Century Gothic"/>
              </a:rPr>
              <a:t>+</a:t>
            </a:r>
            <a:r>
              <a:rPr lang="en-GB" sz="2400" b="1" i="0" u="none" strike="noStrike" cap="none" dirty="0">
                <a:solidFill>
                  <a:schemeClr val="accent1"/>
                </a:solidFill>
                <a:latin typeface="Century Gothic"/>
                <a:ea typeface="Century Gothic"/>
                <a:cs typeface="Century Gothic"/>
                <a:sym typeface="Century Gothic"/>
              </a:rPr>
              <a:t>    NO</a:t>
            </a:r>
            <a:r>
              <a:rPr lang="en-GB" sz="2400" b="1" i="0" u="none" strike="noStrike" cap="none" baseline="-25000" dirty="0">
                <a:solidFill>
                  <a:schemeClr val="accent1"/>
                </a:solidFill>
                <a:latin typeface="Century Gothic"/>
                <a:ea typeface="Century Gothic"/>
                <a:cs typeface="Century Gothic"/>
                <a:sym typeface="Century Gothic"/>
              </a:rPr>
              <a:t>3</a:t>
            </a:r>
            <a:r>
              <a:rPr lang="en-GB" sz="2400" b="1" i="0" u="none" strike="noStrike" cap="none" baseline="30000" dirty="0">
                <a:solidFill>
                  <a:schemeClr val="accent1"/>
                </a:solidFill>
                <a:latin typeface="Century Gothic"/>
                <a:ea typeface="Century Gothic"/>
                <a:cs typeface="Century Gothic"/>
                <a:sym typeface="Century Gothic"/>
              </a:rPr>
              <a:t>-</a:t>
            </a:r>
            <a:endParaRPr sz="1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B54DDAB3-662B-3BE8-9BA7-5A1AFCD6F1AF}"/>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F943BA-F073-0FC8-ECBF-4E6AF8E2C2F8}"/>
              </a:ext>
            </a:extLst>
          </p:cNvPr>
          <p:cNvPicPr>
            <a:picLocks noChangeAspect="1"/>
          </p:cNvPicPr>
          <p:nvPr/>
        </p:nvPicPr>
        <p:blipFill>
          <a:blip r:embed="rId3"/>
          <a:stretch>
            <a:fillRect/>
          </a:stretch>
        </p:blipFill>
        <p:spPr>
          <a:xfrm>
            <a:off x="542925" y="694644"/>
            <a:ext cx="8620588" cy="600336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A - Answers</a:t>
            </a:r>
          </a:p>
        </p:txBody>
      </p:sp>
      <p:sp>
        <p:nvSpPr>
          <p:cNvPr id="7" name="TextBox 6">
            <a:extLst>
              <a:ext uri="{FF2B5EF4-FFF2-40B4-BE49-F238E27FC236}">
                <a16:creationId xmlns:a16="http://schemas.microsoft.com/office/drawing/2014/main" id="{E7094387-0BB7-82D4-F418-47921386339E}"/>
              </a:ext>
            </a:extLst>
          </p:cNvPr>
          <p:cNvSpPr txBox="1"/>
          <p:nvPr/>
        </p:nvSpPr>
        <p:spPr>
          <a:xfrm>
            <a:off x="3997128" y="1193680"/>
            <a:ext cx="5166385"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copper nitrate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C8C6BABD-4734-C988-6841-561CC35102F7}"/>
              </a:ext>
            </a:extLst>
          </p:cNvPr>
          <p:cNvSpPr txBox="1"/>
          <p:nvPr/>
        </p:nvSpPr>
        <p:spPr>
          <a:xfrm>
            <a:off x="3647605" y="4156404"/>
            <a:ext cx="2141965" cy="707886"/>
          </a:xfrm>
          <a:prstGeom prst="rect">
            <a:avLst/>
          </a:prstGeom>
          <a:solidFill>
            <a:schemeClr val="bg1"/>
          </a:solidFill>
        </p:spPr>
        <p:txBody>
          <a:bodyPr wrap="square">
            <a:spAutoFit/>
          </a:bodyPr>
          <a:lstStyle/>
          <a:p>
            <a:pPr algn="ctr"/>
            <a:r>
              <a:rPr lang="en-GB" sz="2000" b="1" dirty="0">
                <a:solidFill>
                  <a:schemeClr val="accent2">
                    <a:lumMod val="60000"/>
                    <a:lumOff val="40000"/>
                  </a:schemeClr>
                </a:solidFill>
                <a:latin typeface="Century Gothic" panose="020B0502020202020204" pitchFamily="34" charset="0"/>
              </a:rPr>
              <a:t>hydrochloric acid</a:t>
            </a:r>
            <a:endParaRPr lang="en-GB" sz="2000" b="1" baseline="-25000" dirty="0">
              <a:solidFill>
                <a:schemeClr val="accent2">
                  <a:lumMod val="60000"/>
                  <a:lumOff val="40000"/>
                </a:schemeClr>
              </a:solidFill>
              <a:latin typeface="Century Gothic" panose="020B0502020202020204" pitchFamily="34" charset="0"/>
            </a:endParaRPr>
          </a:p>
        </p:txBody>
      </p:sp>
      <p:sp>
        <p:nvSpPr>
          <p:cNvPr id="17" name="TextBox 16">
            <a:extLst>
              <a:ext uri="{FF2B5EF4-FFF2-40B4-BE49-F238E27FC236}">
                <a16:creationId xmlns:a16="http://schemas.microsoft.com/office/drawing/2014/main" id="{336A10BC-45D0-1F23-CBEF-FCC384F493D4}"/>
              </a:ext>
            </a:extLst>
          </p:cNvPr>
          <p:cNvSpPr txBox="1"/>
          <p:nvPr/>
        </p:nvSpPr>
        <p:spPr>
          <a:xfrm>
            <a:off x="7088792" y="4781958"/>
            <a:ext cx="965710" cy="473681"/>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2(g)</a:t>
            </a:r>
          </a:p>
        </p:txBody>
      </p:sp>
      <p:sp>
        <p:nvSpPr>
          <p:cNvPr id="6" name="TextBox 5">
            <a:extLst>
              <a:ext uri="{FF2B5EF4-FFF2-40B4-BE49-F238E27FC236}">
                <a16:creationId xmlns:a16="http://schemas.microsoft.com/office/drawing/2014/main" id="{D644B957-2929-E8F9-F563-EF464CE2EBB2}"/>
              </a:ext>
            </a:extLst>
          </p:cNvPr>
          <p:cNvSpPr txBox="1"/>
          <p:nvPr/>
        </p:nvSpPr>
        <p:spPr>
          <a:xfrm>
            <a:off x="4363537" y="1667361"/>
            <a:ext cx="4508090"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zinc chloride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7A76AF45-EF12-3F4F-D841-18810E27E385}"/>
              </a:ext>
            </a:extLst>
          </p:cNvPr>
          <p:cNvSpPr txBox="1"/>
          <p:nvPr/>
        </p:nvSpPr>
        <p:spPr>
          <a:xfrm>
            <a:off x="4267909" y="2203433"/>
            <a:ext cx="4895603"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aluminium nitrate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20" name="TextBox 19">
            <a:extLst>
              <a:ext uri="{FF2B5EF4-FFF2-40B4-BE49-F238E27FC236}">
                <a16:creationId xmlns:a16="http://schemas.microsoft.com/office/drawing/2014/main" id="{30D01D0D-BA91-59CA-D36C-C5F0F86CF79C}"/>
              </a:ext>
            </a:extLst>
          </p:cNvPr>
          <p:cNvSpPr txBox="1"/>
          <p:nvPr/>
        </p:nvSpPr>
        <p:spPr>
          <a:xfrm>
            <a:off x="3938763" y="2739505"/>
            <a:ext cx="4932864" cy="473681"/>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lead sulfate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22" name="TextBox 21">
            <a:extLst>
              <a:ext uri="{FF2B5EF4-FFF2-40B4-BE49-F238E27FC236}">
                <a16:creationId xmlns:a16="http://schemas.microsoft.com/office/drawing/2014/main" id="{F3FC46B0-F31D-9009-FE0E-E4B002979B9C}"/>
              </a:ext>
            </a:extLst>
          </p:cNvPr>
          <p:cNvSpPr txBox="1"/>
          <p:nvPr/>
        </p:nvSpPr>
        <p:spPr>
          <a:xfrm>
            <a:off x="4757498" y="3282832"/>
            <a:ext cx="4406014" cy="473681"/>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sodium chloride + hydrogen</a:t>
            </a:r>
            <a:endParaRPr lang="en-GB" sz="2400" b="1" baseline="-25000" dirty="0">
              <a:solidFill>
                <a:schemeClr val="accent2">
                  <a:lumMod val="60000"/>
                  <a:lumOff val="40000"/>
                </a:schemeClr>
              </a:solidFill>
              <a:latin typeface="Century Gothic" panose="020B0502020202020204" pitchFamily="34" charset="0"/>
            </a:endParaRPr>
          </a:p>
        </p:txBody>
      </p:sp>
      <p:sp>
        <p:nvSpPr>
          <p:cNvPr id="23" name="TextBox 22">
            <a:extLst>
              <a:ext uri="{FF2B5EF4-FFF2-40B4-BE49-F238E27FC236}">
                <a16:creationId xmlns:a16="http://schemas.microsoft.com/office/drawing/2014/main" id="{6A40543E-1EAA-A8C9-35D8-E0C7E860AF57}"/>
              </a:ext>
            </a:extLst>
          </p:cNvPr>
          <p:cNvSpPr txBox="1"/>
          <p:nvPr/>
        </p:nvSpPr>
        <p:spPr>
          <a:xfrm>
            <a:off x="3453054" y="5333827"/>
            <a:ext cx="2141965" cy="461665"/>
          </a:xfrm>
          <a:prstGeom prst="rect">
            <a:avLst/>
          </a:prstGeom>
          <a:solidFill>
            <a:schemeClr val="bg1"/>
          </a:solidFill>
        </p:spPr>
        <p:txBody>
          <a:bodyPr wrap="square">
            <a:spAutoFit/>
          </a:bodyPr>
          <a:lstStyle/>
          <a:p>
            <a:r>
              <a:rPr lang="en-GB" sz="2400" b="1" dirty="0">
                <a:solidFill>
                  <a:srgbClr val="586EC0"/>
                </a:solidFill>
                <a:latin typeface="Century Gothic" panose="020B0502020202020204" pitchFamily="34" charset="0"/>
              </a:rPr>
              <a:t>Ca</a:t>
            </a:r>
            <a:r>
              <a:rPr lang="en-GB" sz="2400" b="1" baseline="-25000" dirty="0">
                <a:solidFill>
                  <a:srgbClr val="586EC0"/>
                </a:solidFill>
                <a:latin typeface="Century Gothic" panose="020B0502020202020204" pitchFamily="34" charset="0"/>
              </a:rPr>
              <a:t>(s) </a:t>
            </a:r>
            <a:r>
              <a:rPr lang="en-GB" sz="2400" b="1" dirty="0">
                <a:solidFill>
                  <a:srgbClr val="586EC0"/>
                </a:solidFill>
                <a:latin typeface="Century Gothic" panose="020B0502020202020204" pitchFamily="34" charset="0"/>
              </a:rPr>
              <a:t>+ 2H</a:t>
            </a:r>
            <a:r>
              <a:rPr lang="en-GB" sz="2400" b="1" baseline="30000" dirty="0">
                <a:solidFill>
                  <a:srgbClr val="586EC0"/>
                </a:solidFill>
                <a:latin typeface="Century Gothic" panose="020B0502020202020204" pitchFamily="34" charset="0"/>
              </a:rPr>
              <a:t>+</a:t>
            </a:r>
            <a:r>
              <a:rPr lang="en-GB" sz="2400" b="1" baseline="-25000" dirty="0">
                <a:solidFill>
                  <a:srgbClr val="586EC0"/>
                </a:solidFill>
                <a:latin typeface="Century Gothic" panose="020B0502020202020204" pitchFamily="34" charset="0"/>
              </a:rPr>
              <a:t>(aq)</a:t>
            </a:r>
          </a:p>
        </p:txBody>
      </p:sp>
      <p:sp>
        <p:nvSpPr>
          <p:cNvPr id="25" name="TextBox 24">
            <a:extLst>
              <a:ext uri="{FF2B5EF4-FFF2-40B4-BE49-F238E27FC236}">
                <a16:creationId xmlns:a16="http://schemas.microsoft.com/office/drawing/2014/main" id="{8ACC6B4D-FAF9-4FB0-FF32-5BB397576B6E}"/>
              </a:ext>
            </a:extLst>
          </p:cNvPr>
          <p:cNvSpPr txBox="1"/>
          <p:nvPr/>
        </p:nvSpPr>
        <p:spPr>
          <a:xfrm>
            <a:off x="5809025" y="5795913"/>
            <a:ext cx="1739639" cy="473681"/>
          </a:xfrm>
          <a:prstGeom prst="rect">
            <a:avLst/>
          </a:prstGeom>
          <a:solidFill>
            <a:schemeClr val="bg1"/>
          </a:solidFill>
        </p:spPr>
        <p:txBody>
          <a:bodyPr wrap="square">
            <a:spAutoFit/>
          </a:bodyPr>
          <a:lstStyle/>
          <a:p>
            <a:r>
              <a:rPr lang="en-GB" sz="2400" b="1" dirty="0">
                <a:solidFill>
                  <a:srgbClr val="586EC0"/>
                </a:solidFill>
                <a:latin typeface="Century Gothic" panose="020B0502020202020204" pitchFamily="34" charset="0"/>
              </a:rPr>
              <a:t>Ca</a:t>
            </a:r>
            <a:r>
              <a:rPr lang="en-GB" sz="2400" b="1" baseline="30000" dirty="0">
                <a:solidFill>
                  <a:srgbClr val="586EC0"/>
                </a:solidFill>
                <a:latin typeface="Century Gothic" panose="020B0502020202020204" pitchFamily="34" charset="0"/>
              </a:rPr>
              <a:t>2+</a:t>
            </a:r>
            <a:r>
              <a:rPr lang="en-GB" sz="2400" b="1" dirty="0">
                <a:solidFill>
                  <a:srgbClr val="586EC0"/>
                </a:solidFill>
                <a:latin typeface="Century Gothic" panose="020B0502020202020204" pitchFamily="34" charset="0"/>
              </a:rPr>
              <a:t> + 2e</a:t>
            </a:r>
            <a:r>
              <a:rPr lang="en-GB" sz="2400" b="1" baseline="30000" dirty="0">
                <a:solidFill>
                  <a:srgbClr val="586EC0"/>
                </a:solidFill>
                <a:latin typeface="Century Gothic" panose="020B0502020202020204" pitchFamily="34" charset="0"/>
              </a:rPr>
              <a:t>-</a:t>
            </a:r>
            <a:r>
              <a:rPr lang="en-GB" sz="2400" b="1" dirty="0">
                <a:solidFill>
                  <a:srgbClr val="586EC0"/>
                </a:solidFill>
                <a:latin typeface="Century Gothic" panose="020B0502020202020204" pitchFamily="34" charset="0"/>
              </a:rPr>
              <a:t> </a:t>
            </a:r>
          </a:p>
        </p:txBody>
      </p:sp>
      <p:sp>
        <p:nvSpPr>
          <p:cNvPr id="27" name="TextBox 26">
            <a:extLst>
              <a:ext uri="{FF2B5EF4-FFF2-40B4-BE49-F238E27FC236}">
                <a16:creationId xmlns:a16="http://schemas.microsoft.com/office/drawing/2014/main" id="{92C5AF12-EFBD-ED67-FB41-8D6C9C10D609}"/>
              </a:ext>
            </a:extLst>
          </p:cNvPr>
          <p:cNvSpPr txBox="1"/>
          <p:nvPr/>
        </p:nvSpPr>
        <p:spPr>
          <a:xfrm>
            <a:off x="5828480" y="6186774"/>
            <a:ext cx="1260311" cy="473681"/>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2(g)</a:t>
            </a:r>
          </a:p>
        </p:txBody>
      </p:sp>
      <p:sp>
        <p:nvSpPr>
          <p:cNvPr id="28" name="TextBox 27">
            <a:extLst>
              <a:ext uri="{FF2B5EF4-FFF2-40B4-BE49-F238E27FC236}">
                <a16:creationId xmlns:a16="http://schemas.microsoft.com/office/drawing/2014/main" id="{E1547660-9720-3DD7-6473-F274B57586ED}"/>
              </a:ext>
            </a:extLst>
          </p:cNvPr>
          <p:cNvSpPr txBox="1"/>
          <p:nvPr/>
        </p:nvSpPr>
        <p:spPr>
          <a:xfrm>
            <a:off x="7283341" y="6202178"/>
            <a:ext cx="1763381" cy="400110"/>
          </a:xfrm>
          <a:prstGeom prst="rect">
            <a:avLst/>
          </a:prstGeom>
          <a:solidFill>
            <a:schemeClr val="bg1"/>
          </a:solidFill>
        </p:spPr>
        <p:txBody>
          <a:bodyPr wrap="square">
            <a:spAutoFit/>
          </a:bodyPr>
          <a:lstStyle/>
          <a:p>
            <a:pPr algn="ctr"/>
            <a:r>
              <a:rPr lang="en-GB" sz="2000" b="1" dirty="0">
                <a:solidFill>
                  <a:schemeClr val="accent2">
                    <a:lumMod val="60000"/>
                    <a:lumOff val="40000"/>
                  </a:schemeClr>
                </a:solidFill>
                <a:latin typeface="Century Gothic" panose="020B0502020202020204" pitchFamily="34" charset="0"/>
              </a:rPr>
              <a:t>(reduction)</a:t>
            </a:r>
            <a:endParaRPr lang="en-GB" sz="20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541292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7" grpId="0" animBg="1"/>
      <p:bldP spid="6" grpId="0" animBg="1"/>
      <p:bldP spid="12" grpId="0" animBg="1"/>
      <p:bldP spid="20" grpId="0" animBg="1"/>
      <p:bldP spid="22" grpId="0" animBg="1"/>
      <p:bldP spid="23" grpId="0" animBg="1"/>
      <p:bldP spid="25" grpId="0" animBg="1"/>
      <p:bldP spid="27" grpId="0" animBg="1"/>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B - Answers</a:t>
            </a:r>
          </a:p>
        </p:txBody>
      </p:sp>
      <p:pic>
        <p:nvPicPr>
          <p:cNvPr id="5" name="Picture 4">
            <a:extLst>
              <a:ext uri="{FF2B5EF4-FFF2-40B4-BE49-F238E27FC236}">
                <a16:creationId xmlns:a16="http://schemas.microsoft.com/office/drawing/2014/main" id="{C2DCAF07-45AD-23D7-288F-9104EAAE2908}"/>
              </a:ext>
            </a:extLst>
          </p:cNvPr>
          <p:cNvPicPr>
            <a:picLocks noChangeAspect="1"/>
          </p:cNvPicPr>
          <p:nvPr/>
        </p:nvPicPr>
        <p:blipFill>
          <a:blip r:embed="rId3"/>
          <a:stretch>
            <a:fillRect/>
          </a:stretch>
        </p:blipFill>
        <p:spPr>
          <a:xfrm>
            <a:off x="7598834" y="175095"/>
            <a:ext cx="3561166" cy="1939249"/>
          </a:xfrm>
          <a:prstGeom prst="rect">
            <a:avLst/>
          </a:prstGeom>
        </p:spPr>
      </p:pic>
      <p:pic>
        <p:nvPicPr>
          <p:cNvPr id="9" name="Picture 8">
            <a:extLst>
              <a:ext uri="{FF2B5EF4-FFF2-40B4-BE49-F238E27FC236}">
                <a16:creationId xmlns:a16="http://schemas.microsoft.com/office/drawing/2014/main" id="{E3FAAC7B-878E-7E84-FFFB-5F9163F5EDA0}"/>
              </a:ext>
            </a:extLst>
          </p:cNvPr>
          <p:cNvPicPr>
            <a:picLocks noChangeAspect="1"/>
          </p:cNvPicPr>
          <p:nvPr/>
        </p:nvPicPr>
        <p:blipFill>
          <a:blip r:embed="rId4"/>
          <a:stretch>
            <a:fillRect/>
          </a:stretch>
        </p:blipFill>
        <p:spPr>
          <a:xfrm>
            <a:off x="540000" y="2314879"/>
            <a:ext cx="10556531" cy="3074244"/>
          </a:xfrm>
          <a:prstGeom prst="rect">
            <a:avLst/>
          </a:prstGeom>
        </p:spPr>
      </p:pic>
      <p:sp>
        <p:nvSpPr>
          <p:cNvPr id="10" name="TextBox 9">
            <a:extLst>
              <a:ext uri="{FF2B5EF4-FFF2-40B4-BE49-F238E27FC236}">
                <a16:creationId xmlns:a16="http://schemas.microsoft.com/office/drawing/2014/main" id="{63F1CD84-8E59-35E7-DFA9-8760150DD339}"/>
              </a:ext>
            </a:extLst>
          </p:cNvPr>
          <p:cNvSpPr txBox="1"/>
          <p:nvPr/>
        </p:nvSpPr>
        <p:spPr>
          <a:xfrm>
            <a:off x="2513977" y="3825146"/>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2Li</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2Li</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1" name="TextBox 10">
            <a:extLst>
              <a:ext uri="{FF2B5EF4-FFF2-40B4-BE49-F238E27FC236}">
                <a16:creationId xmlns:a16="http://schemas.microsoft.com/office/drawing/2014/main" id="{C0EB3EC3-895F-3A7E-CDB7-9E4FA0E67ED8}"/>
              </a:ext>
            </a:extLst>
          </p:cNvPr>
          <p:cNvSpPr txBox="1"/>
          <p:nvPr/>
        </p:nvSpPr>
        <p:spPr>
          <a:xfrm>
            <a:off x="2513977" y="4306266"/>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               2Li</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2Li</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7C5F46E3-AC45-9AE2-178A-DE5CFC62F271}"/>
              </a:ext>
            </a:extLst>
          </p:cNvPr>
          <p:cNvSpPr txBox="1"/>
          <p:nvPr/>
        </p:nvSpPr>
        <p:spPr>
          <a:xfrm>
            <a:off x="1459292" y="2868636"/>
            <a:ext cx="824891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Lithium + nitric acid → lithium nitrate + hydrogen </a:t>
            </a:r>
            <a:endParaRPr lang="en-GB" sz="2400" b="1" baseline="-25000" dirty="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BB61BA96-693A-5A48-5863-4AA7DF7ABCB4}"/>
              </a:ext>
            </a:extLst>
          </p:cNvPr>
          <p:cNvSpPr txBox="1"/>
          <p:nvPr/>
        </p:nvSpPr>
        <p:spPr>
          <a:xfrm>
            <a:off x="2027596" y="3330301"/>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2Li</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+ 2HNO</a:t>
            </a:r>
            <a:r>
              <a:rPr lang="en-GB" sz="2400" b="1" baseline="-25000" dirty="0">
                <a:solidFill>
                  <a:schemeClr val="accent2">
                    <a:lumMod val="60000"/>
                    <a:lumOff val="40000"/>
                  </a:schemeClr>
                </a:solidFill>
                <a:latin typeface="Century Gothic" panose="020B0502020202020204" pitchFamily="34" charset="0"/>
              </a:rPr>
              <a:t>3(aq) </a:t>
            </a:r>
            <a:r>
              <a:rPr lang="en-GB" sz="2400" b="1" dirty="0">
                <a:solidFill>
                  <a:schemeClr val="accent2">
                    <a:lumMod val="60000"/>
                    <a:lumOff val="40000"/>
                  </a:schemeClr>
                </a:solidFill>
                <a:latin typeface="Century Gothic" panose="020B0502020202020204" pitchFamily="34" charset="0"/>
              </a:rPr>
              <a:t>→2LiNO</a:t>
            </a:r>
            <a:r>
              <a:rPr lang="en-GB" sz="2400" b="1" baseline="-25000" dirty="0">
                <a:solidFill>
                  <a:schemeClr val="accent2">
                    <a:lumMod val="60000"/>
                    <a:lumOff val="40000"/>
                  </a:schemeClr>
                </a:solidFill>
                <a:latin typeface="Century Gothic" panose="020B0502020202020204" pitchFamily="34" charset="0"/>
              </a:rPr>
              <a:t>3 (aq)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4" name="TextBox 13">
            <a:extLst>
              <a:ext uri="{FF2B5EF4-FFF2-40B4-BE49-F238E27FC236}">
                <a16:creationId xmlns:a16="http://schemas.microsoft.com/office/drawing/2014/main" id="{BDE90F99-AF4B-047D-400B-1E39C4A0057A}"/>
              </a:ext>
            </a:extLst>
          </p:cNvPr>
          <p:cNvSpPr txBox="1"/>
          <p:nvPr/>
        </p:nvSpPr>
        <p:spPr>
          <a:xfrm>
            <a:off x="7068810" y="4319991"/>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oxidation</a:t>
            </a:r>
            <a:endParaRPr lang="en-GB" sz="2400" b="1" baseline="-25000" dirty="0">
              <a:solidFill>
                <a:schemeClr val="accent2">
                  <a:lumMod val="60000"/>
                  <a:lumOff val="40000"/>
                </a:schemeClr>
              </a:solidFill>
              <a:latin typeface="Century Gothic" panose="020B0502020202020204" pitchFamily="34" charset="0"/>
            </a:endParaRPr>
          </a:p>
        </p:txBody>
      </p:sp>
      <p:sp>
        <p:nvSpPr>
          <p:cNvPr id="15" name="TextBox 14">
            <a:extLst>
              <a:ext uri="{FF2B5EF4-FFF2-40B4-BE49-F238E27FC236}">
                <a16:creationId xmlns:a16="http://schemas.microsoft.com/office/drawing/2014/main" id="{74FC773F-0C00-C5EF-DA74-D1E4BB2AA740}"/>
              </a:ext>
            </a:extLst>
          </p:cNvPr>
          <p:cNvSpPr txBox="1"/>
          <p:nvPr/>
        </p:nvSpPr>
        <p:spPr>
          <a:xfrm>
            <a:off x="7068810" y="4756782"/>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reduction</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6391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1" end="1"/>
                                            </p:txEl>
                                          </p:spTgt>
                                        </p:tgtEl>
                                        <p:attrNameLst>
                                          <p:attrName>style.visibility</p:attrName>
                                        </p:attrNameLst>
                                      </p:cBhvr>
                                      <p:to>
                                        <p:strVal val="visible"/>
                                      </p:to>
                                    </p:set>
                                    <p:animEffect transition="in" filter="fade">
                                      <p:cBhvr>
                                        <p:cTn id="32" dur="500"/>
                                        <p:tgtEl>
                                          <p:spTgt spid="11">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B - Answers</a:t>
            </a:r>
          </a:p>
        </p:txBody>
      </p:sp>
      <p:pic>
        <p:nvPicPr>
          <p:cNvPr id="5" name="Picture 4">
            <a:extLst>
              <a:ext uri="{FF2B5EF4-FFF2-40B4-BE49-F238E27FC236}">
                <a16:creationId xmlns:a16="http://schemas.microsoft.com/office/drawing/2014/main" id="{C2DCAF07-45AD-23D7-288F-9104EAAE2908}"/>
              </a:ext>
            </a:extLst>
          </p:cNvPr>
          <p:cNvPicPr>
            <a:picLocks noChangeAspect="1"/>
          </p:cNvPicPr>
          <p:nvPr/>
        </p:nvPicPr>
        <p:blipFill>
          <a:blip r:embed="rId3"/>
          <a:stretch>
            <a:fillRect/>
          </a:stretch>
        </p:blipFill>
        <p:spPr>
          <a:xfrm>
            <a:off x="7598834" y="175095"/>
            <a:ext cx="3561166" cy="1939249"/>
          </a:xfrm>
          <a:prstGeom prst="rect">
            <a:avLst/>
          </a:prstGeom>
        </p:spPr>
      </p:pic>
      <p:pic>
        <p:nvPicPr>
          <p:cNvPr id="4" name="Picture 3">
            <a:extLst>
              <a:ext uri="{FF2B5EF4-FFF2-40B4-BE49-F238E27FC236}">
                <a16:creationId xmlns:a16="http://schemas.microsoft.com/office/drawing/2014/main" id="{5F34737C-AD6A-CFCE-E0CB-7DA158E1359C}"/>
              </a:ext>
            </a:extLst>
          </p:cNvPr>
          <p:cNvPicPr>
            <a:picLocks noChangeAspect="1"/>
          </p:cNvPicPr>
          <p:nvPr/>
        </p:nvPicPr>
        <p:blipFill>
          <a:blip r:embed="rId4"/>
          <a:stretch>
            <a:fillRect/>
          </a:stretch>
        </p:blipFill>
        <p:spPr>
          <a:xfrm>
            <a:off x="539999" y="2382770"/>
            <a:ext cx="10587211" cy="3064719"/>
          </a:xfrm>
          <a:prstGeom prst="rect">
            <a:avLst/>
          </a:prstGeom>
        </p:spPr>
      </p:pic>
      <p:sp>
        <p:nvSpPr>
          <p:cNvPr id="8" name="TextBox 7">
            <a:extLst>
              <a:ext uri="{FF2B5EF4-FFF2-40B4-BE49-F238E27FC236}">
                <a16:creationId xmlns:a16="http://schemas.microsoft.com/office/drawing/2014/main" id="{C1613045-902F-F13A-0E7B-1C811333279D}"/>
              </a:ext>
            </a:extLst>
          </p:cNvPr>
          <p:cNvSpPr txBox="1"/>
          <p:nvPr/>
        </p:nvSpPr>
        <p:spPr>
          <a:xfrm>
            <a:off x="3928093" y="3874390"/>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Mg</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Mg</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9" name="TextBox 8">
            <a:extLst>
              <a:ext uri="{FF2B5EF4-FFF2-40B4-BE49-F238E27FC236}">
                <a16:creationId xmlns:a16="http://schemas.microsoft.com/office/drawing/2014/main" id="{0CA3DF3B-3B18-A263-C2BD-F6C70675AB31}"/>
              </a:ext>
            </a:extLst>
          </p:cNvPr>
          <p:cNvSpPr txBox="1"/>
          <p:nvPr/>
        </p:nvSpPr>
        <p:spPr>
          <a:xfrm>
            <a:off x="4232458" y="4388726"/>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           Mg</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Mg</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15" name="TextBox 14">
            <a:extLst>
              <a:ext uri="{FF2B5EF4-FFF2-40B4-BE49-F238E27FC236}">
                <a16:creationId xmlns:a16="http://schemas.microsoft.com/office/drawing/2014/main" id="{E1589F2B-82DE-5167-64E0-D394BD9076FA}"/>
              </a:ext>
            </a:extLst>
          </p:cNvPr>
          <p:cNvSpPr txBox="1"/>
          <p:nvPr/>
        </p:nvSpPr>
        <p:spPr>
          <a:xfrm>
            <a:off x="1459291" y="2868636"/>
            <a:ext cx="10192709" cy="461665"/>
          </a:xfrm>
          <a:prstGeom prst="rect">
            <a:avLst/>
          </a:prstGeom>
          <a:noFill/>
        </p:spPr>
        <p:txBody>
          <a:bodyPr wrap="square">
            <a:spAutoFit/>
          </a:bodyPr>
          <a:lstStyle/>
          <a:p>
            <a:r>
              <a:rPr lang="en-GB" sz="2300" b="1" dirty="0">
                <a:solidFill>
                  <a:schemeClr val="accent2">
                    <a:lumMod val="60000"/>
                    <a:lumOff val="40000"/>
                  </a:schemeClr>
                </a:solidFill>
                <a:latin typeface="Century Gothic" panose="020B0502020202020204" pitchFamily="34" charset="0"/>
              </a:rPr>
              <a:t>Magnesium + hydrochloric acid → magnesium chloride + hydrogen </a:t>
            </a:r>
            <a:endParaRPr lang="en-GB" sz="2300" b="1" baseline="-25000" dirty="0">
              <a:solidFill>
                <a:schemeClr val="accent2">
                  <a:lumMod val="60000"/>
                  <a:lumOff val="40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2D84EC25-4793-9D49-E3BD-B75370204452}"/>
              </a:ext>
            </a:extLst>
          </p:cNvPr>
          <p:cNvSpPr txBox="1"/>
          <p:nvPr/>
        </p:nvSpPr>
        <p:spPr>
          <a:xfrm>
            <a:off x="3661843" y="3369692"/>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Mg</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+ 2HCl</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→MgCl</a:t>
            </a:r>
            <a:r>
              <a:rPr lang="en-GB" sz="2400" b="1" baseline="-25000" dirty="0">
                <a:solidFill>
                  <a:schemeClr val="accent2">
                    <a:lumMod val="60000"/>
                    <a:lumOff val="40000"/>
                  </a:schemeClr>
                </a:solidFill>
                <a:latin typeface="Century Gothic" panose="020B0502020202020204" pitchFamily="34" charset="0"/>
              </a:rPr>
              <a:t>2 (aq)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17" name="TextBox 16">
            <a:extLst>
              <a:ext uri="{FF2B5EF4-FFF2-40B4-BE49-F238E27FC236}">
                <a16:creationId xmlns:a16="http://schemas.microsoft.com/office/drawing/2014/main" id="{6B4BF664-8383-FDE5-7BB6-3EF6BDD02DB2}"/>
              </a:ext>
            </a:extLst>
          </p:cNvPr>
          <p:cNvSpPr txBox="1"/>
          <p:nvPr/>
        </p:nvSpPr>
        <p:spPr>
          <a:xfrm>
            <a:off x="8583390" y="4374968"/>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oxidation</a:t>
            </a:r>
            <a:endParaRPr lang="en-GB" sz="2400" b="1" baseline="-25000" dirty="0">
              <a:solidFill>
                <a:schemeClr val="accent2">
                  <a:lumMod val="60000"/>
                  <a:lumOff val="40000"/>
                </a:schemeClr>
              </a:solidFill>
              <a:latin typeface="Century Gothic" panose="020B0502020202020204" pitchFamily="34" charset="0"/>
            </a:endParaRPr>
          </a:p>
        </p:txBody>
      </p:sp>
      <p:sp>
        <p:nvSpPr>
          <p:cNvPr id="18" name="TextBox 17">
            <a:extLst>
              <a:ext uri="{FF2B5EF4-FFF2-40B4-BE49-F238E27FC236}">
                <a16:creationId xmlns:a16="http://schemas.microsoft.com/office/drawing/2014/main" id="{6E193E10-5163-CFBC-D81D-5C924D82C9C5}"/>
              </a:ext>
            </a:extLst>
          </p:cNvPr>
          <p:cNvSpPr txBox="1"/>
          <p:nvPr/>
        </p:nvSpPr>
        <p:spPr>
          <a:xfrm>
            <a:off x="8583390" y="4811759"/>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reduction</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514197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Effect transition="in" filter="fade">
                                      <p:cBhvr>
                                        <p:cTn id="32" dur="500"/>
                                        <p:tgtEl>
                                          <p:spTgt spid="9">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6" grpId="0"/>
      <p:bldP spid="17" grpId="0"/>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B - Answers</a:t>
            </a:r>
          </a:p>
        </p:txBody>
      </p:sp>
      <p:pic>
        <p:nvPicPr>
          <p:cNvPr id="5" name="Picture 4">
            <a:extLst>
              <a:ext uri="{FF2B5EF4-FFF2-40B4-BE49-F238E27FC236}">
                <a16:creationId xmlns:a16="http://schemas.microsoft.com/office/drawing/2014/main" id="{C2DCAF07-45AD-23D7-288F-9104EAAE2908}"/>
              </a:ext>
            </a:extLst>
          </p:cNvPr>
          <p:cNvPicPr>
            <a:picLocks noChangeAspect="1"/>
          </p:cNvPicPr>
          <p:nvPr/>
        </p:nvPicPr>
        <p:blipFill>
          <a:blip r:embed="rId3"/>
          <a:stretch>
            <a:fillRect/>
          </a:stretch>
        </p:blipFill>
        <p:spPr>
          <a:xfrm>
            <a:off x="7598834" y="175095"/>
            <a:ext cx="3561166" cy="1939249"/>
          </a:xfrm>
          <a:prstGeom prst="rect">
            <a:avLst/>
          </a:prstGeom>
        </p:spPr>
      </p:pic>
      <p:pic>
        <p:nvPicPr>
          <p:cNvPr id="4" name="Picture 3">
            <a:extLst>
              <a:ext uri="{FF2B5EF4-FFF2-40B4-BE49-F238E27FC236}">
                <a16:creationId xmlns:a16="http://schemas.microsoft.com/office/drawing/2014/main" id="{00397489-7F87-C9D6-90AE-6C30C83B9706}"/>
              </a:ext>
            </a:extLst>
          </p:cNvPr>
          <p:cNvPicPr>
            <a:picLocks noChangeAspect="1"/>
          </p:cNvPicPr>
          <p:nvPr/>
        </p:nvPicPr>
        <p:blipFill>
          <a:blip r:embed="rId4"/>
          <a:stretch>
            <a:fillRect/>
          </a:stretch>
        </p:blipFill>
        <p:spPr>
          <a:xfrm>
            <a:off x="540000" y="2519362"/>
            <a:ext cx="10643780" cy="3142136"/>
          </a:xfrm>
          <a:prstGeom prst="rect">
            <a:avLst/>
          </a:prstGeom>
        </p:spPr>
      </p:pic>
      <p:sp>
        <p:nvSpPr>
          <p:cNvPr id="6" name="TextBox 5">
            <a:extLst>
              <a:ext uri="{FF2B5EF4-FFF2-40B4-BE49-F238E27FC236}">
                <a16:creationId xmlns:a16="http://schemas.microsoft.com/office/drawing/2014/main" id="{E067F8E2-380D-9119-3BF2-DBEC1AFD8F93}"/>
              </a:ext>
            </a:extLst>
          </p:cNvPr>
          <p:cNvSpPr txBox="1"/>
          <p:nvPr/>
        </p:nvSpPr>
        <p:spPr>
          <a:xfrm>
            <a:off x="3889183" y="4049487"/>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2Al</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+ 6H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Al</a:t>
            </a:r>
            <a:r>
              <a:rPr lang="en-GB" sz="2400" b="1" baseline="30000" dirty="0">
                <a:solidFill>
                  <a:schemeClr val="accent2">
                    <a:lumMod val="60000"/>
                    <a:lumOff val="40000"/>
                  </a:schemeClr>
                </a:solidFill>
                <a:latin typeface="Century Gothic" panose="020B0502020202020204" pitchFamily="34" charset="0"/>
              </a:rPr>
              <a:t>3+</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+ 3H</a:t>
            </a:r>
            <a:r>
              <a:rPr lang="en-GB" sz="2400" b="1" baseline="-25000" dirty="0">
                <a:solidFill>
                  <a:schemeClr val="accent2">
                    <a:lumMod val="60000"/>
                    <a:lumOff val="40000"/>
                  </a:schemeClr>
                </a:solidFill>
                <a:latin typeface="Century Gothic" panose="020B0502020202020204" pitchFamily="34" charset="0"/>
              </a:rPr>
              <a:t>2(g)</a:t>
            </a:r>
          </a:p>
        </p:txBody>
      </p:sp>
      <p:sp>
        <p:nvSpPr>
          <p:cNvPr id="7" name="TextBox 6">
            <a:extLst>
              <a:ext uri="{FF2B5EF4-FFF2-40B4-BE49-F238E27FC236}">
                <a16:creationId xmlns:a16="http://schemas.microsoft.com/office/drawing/2014/main" id="{A5A78A66-6BC1-BC24-679D-FD7C4F569F25}"/>
              </a:ext>
            </a:extLst>
          </p:cNvPr>
          <p:cNvSpPr txBox="1"/>
          <p:nvPr/>
        </p:nvSpPr>
        <p:spPr>
          <a:xfrm>
            <a:off x="4213003" y="4524913"/>
            <a:ext cx="6139542"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           Al</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Mg</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+ 3e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p>
          <a:p>
            <a:r>
              <a:rPr lang="en-GB" sz="2400" b="1" dirty="0">
                <a:solidFill>
                  <a:schemeClr val="accent2">
                    <a:lumMod val="60000"/>
                    <a:lumOff val="40000"/>
                  </a:schemeClr>
                </a:solidFill>
                <a:latin typeface="Century Gothic" panose="020B0502020202020204" pitchFamily="34" charset="0"/>
              </a:rPr>
              <a:t>6H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+ 6e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3H</a:t>
            </a:r>
            <a:r>
              <a:rPr lang="en-GB" sz="2400" b="1" baseline="-25000" dirty="0">
                <a:solidFill>
                  <a:schemeClr val="accent2">
                    <a:lumMod val="60000"/>
                    <a:lumOff val="40000"/>
                  </a:schemeClr>
                </a:solidFill>
                <a:latin typeface="Century Gothic" panose="020B0502020202020204" pitchFamily="34" charset="0"/>
              </a:rPr>
              <a:t>2(g)</a:t>
            </a:r>
            <a:endParaRPr lang="en-GB" sz="2400" b="1"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1518E3E0-0DAE-B3FC-0AFB-2DF6B8131C13}"/>
              </a:ext>
            </a:extLst>
          </p:cNvPr>
          <p:cNvSpPr txBox="1"/>
          <p:nvPr/>
        </p:nvSpPr>
        <p:spPr>
          <a:xfrm>
            <a:off x="1459291" y="3043733"/>
            <a:ext cx="10192709" cy="461665"/>
          </a:xfrm>
          <a:prstGeom prst="rect">
            <a:avLst/>
          </a:prstGeom>
          <a:noFill/>
        </p:spPr>
        <p:txBody>
          <a:bodyPr wrap="square">
            <a:spAutoFit/>
          </a:bodyPr>
          <a:lstStyle/>
          <a:p>
            <a:r>
              <a:rPr lang="en-GB" sz="2300" b="1" dirty="0">
                <a:solidFill>
                  <a:schemeClr val="accent2">
                    <a:lumMod val="60000"/>
                    <a:lumOff val="40000"/>
                  </a:schemeClr>
                </a:solidFill>
                <a:latin typeface="Century Gothic" panose="020B0502020202020204" pitchFamily="34" charset="0"/>
              </a:rPr>
              <a:t>Aluminium + hydrochloric acid → aluminium chloride + hydrogen </a:t>
            </a:r>
            <a:endParaRPr lang="en-GB" sz="23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40020FAE-97CF-66E9-BFA7-D4257F872CC8}"/>
              </a:ext>
            </a:extLst>
          </p:cNvPr>
          <p:cNvSpPr txBox="1"/>
          <p:nvPr/>
        </p:nvSpPr>
        <p:spPr>
          <a:xfrm>
            <a:off x="3661843" y="3544789"/>
            <a:ext cx="6139542"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2Al</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+ 6HCl</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→2AlCl</a:t>
            </a:r>
            <a:r>
              <a:rPr lang="en-GB" sz="2400" b="1" baseline="-25000" dirty="0">
                <a:solidFill>
                  <a:schemeClr val="accent2">
                    <a:lumMod val="60000"/>
                    <a:lumOff val="40000"/>
                  </a:schemeClr>
                </a:solidFill>
                <a:latin typeface="Century Gothic" panose="020B0502020202020204" pitchFamily="34" charset="0"/>
              </a:rPr>
              <a:t>3 (aq) </a:t>
            </a:r>
            <a:r>
              <a:rPr lang="en-GB" sz="2400" b="1" dirty="0">
                <a:solidFill>
                  <a:schemeClr val="accent2">
                    <a:lumMod val="60000"/>
                    <a:lumOff val="40000"/>
                  </a:schemeClr>
                </a:solidFill>
                <a:latin typeface="Century Gothic" panose="020B0502020202020204" pitchFamily="34" charset="0"/>
              </a:rPr>
              <a:t>+ 3H</a:t>
            </a:r>
            <a:r>
              <a:rPr lang="en-GB" sz="2400" b="1" baseline="-25000" dirty="0">
                <a:solidFill>
                  <a:schemeClr val="accent2">
                    <a:lumMod val="60000"/>
                    <a:lumOff val="40000"/>
                  </a:schemeClr>
                </a:solidFill>
                <a:latin typeface="Century Gothic" panose="020B0502020202020204" pitchFamily="34" charset="0"/>
              </a:rPr>
              <a:t>2(g)</a:t>
            </a:r>
          </a:p>
        </p:txBody>
      </p:sp>
      <p:sp>
        <p:nvSpPr>
          <p:cNvPr id="10" name="TextBox 9">
            <a:extLst>
              <a:ext uri="{FF2B5EF4-FFF2-40B4-BE49-F238E27FC236}">
                <a16:creationId xmlns:a16="http://schemas.microsoft.com/office/drawing/2014/main" id="{95DFC70C-0D67-319E-0124-2BE5CADBA2F8}"/>
              </a:ext>
            </a:extLst>
          </p:cNvPr>
          <p:cNvSpPr txBox="1"/>
          <p:nvPr/>
        </p:nvSpPr>
        <p:spPr>
          <a:xfrm>
            <a:off x="8583390" y="4550065"/>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oxidation</a:t>
            </a:r>
            <a:endParaRPr lang="en-GB" sz="2400" b="1" baseline="-25000"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47A0BA2A-E692-23BB-335E-2C1FCBE3624E}"/>
              </a:ext>
            </a:extLst>
          </p:cNvPr>
          <p:cNvSpPr txBox="1"/>
          <p:nvPr/>
        </p:nvSpPr>
        <p:spPr>
          <a:xfrm>
            <a:off x="8583390" y="4986856"/>
            <a:ext cx="1870810" cy="472512"/>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reduction</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7703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C - Answers</a:t>
            </a:r>
          </a:p>
        </p:txBody>
      </p:sp>
      <p:pic>
        <p:nvPicPr>
          <p:cNvPr id="4" name="Picture 3">
            <a:extLst>
              <a:ext uri="{FF2B5EF4-FFF2-40B4-BE49-F238E27FC236}">
                <a16:creationId xmlns:a16="http://schemas.microsoft.com/office/drawing/2014/main" id="{9F5AA2E6-9C03-2D94-6D25-A9F8E08AD279}"/>
              </a:ext>
            </a:extLst>
          </p:cNvPr>
          <p:cNvPicPr>
            <a:picLocks noChangeAspect="1"/>
          </p:cNvPicPr>
          <p:nvPr/>
        </p:nvPicPr>
        <p:blipFill>
          <a:blip r:embed="rId3"/>
          <a:stretch>
            <a:fillRect/>
          </a:stretch>
        </p:blipFill>
        <p:spPr>
          <a:xfrm>
            <a:off x="540000" y="1034678"/>
            <a:ext cx="10404552" cy="5015926"/>
          </a:xfrm>
          <a:prstGeom prst="rect">
            <a:avLst/>
          </a:prstGeom>
        </p:spPr>
      </p:pic>
      <p:sp>
        <p:nvSpPr>
          <p:cNvPr id="6" name="TextBox 5">
            <a:extLst>
              <a:ext uri="{FF2B5EF4-FFF2-40B4-BE49-F238E27FC236}">
                <a16:creationId xmlns:a16="http://schemas.microsoft.com/office/drawing/2014/main" id="{6ADA7C82-7F13-C058-BE96-47BC16E7CD65}"/>
              </a:ext>
            </a:extLst>
          </p:cNvPr>
          <p:cNvSpPr txBox="1"/>
          <p:nvPr/>
        </p:nvSpPr>
        <p:spPr>
          <a:xfrm>
            <a:off x="1247448" y="2079239"/>
            <a:ext cx="2895248"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Calcium chloride</a:t>
            </a:r>
            <a:endParaRPr lang="en-GB" sz="2400" b="1" baseline="-25000"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4C608AA9-20A9-B152-F77C-190DA04B2C22}"/>
              </a:ext>
            </a:extLst>
          </p:cNvPr>
          <p:cNvSpPr txBox="1"/>
          <p:nvPr/>
        </p:nvSpPr>
        <p:spPr>
          <a:xfrm>
            <a:off x="1905687" y="3940446"/>
            <a:ext cx="8872560"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Squeaky pop test – place a lit splint in a sample of the gas</a:t>
            </a:r>
            <a:endParaRPr lang="en-GB" sz="2400" b="1" baseline="-25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BB3663-FE64-57C5-C4E3-4EE86042C5B7}"/>
              </a:ext>
            </a:extLst>
          </p:cNvPr>
          <p:cNvSpPr txBox="1"/>
          <p:nvPr/>
        </p:nvSpPr>
        <p:spPr>
          <a:xfrm>
            <a:off x="2149812" y="4823057"/>
            <a:ext cx="8872560" cy="461665"/>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A squeaky pop sound will be produced</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0022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C - Answers</a:t>
            </a:r>
          </a:p>
        </p:txBody>
      </p:sp>
      <p:pic>
        <p:nvPicPr>
          <p:cNvPr id="7" name="Picture 6">
            <a:extLst>
              <a:ext uri="{FF2B5EF4-FFF2-40B4-BE49-F238E27FC236}">
                <a16:creationId xmlns:a16="http://schemas.microsoft.com/office/drawing/2014/main" id="{0A5163E8-4446-E166-97FC-7559F570933D}"/>
              </a:ext>
            </a:extLst>
          </p:cNvPr>
          <p:cNvPicPr>
            <a:picLocks noChangeAspect="1"/>
          </p:cNvPicPr>
          <p:nvPr/>
        </p:nvPicPr>
        <p:blipFill>
          <a:blip r:embed="rId3"/>
          <a:stretch>
            <a:fillRect/>
          </a:stretch>
        </p:blipFill>
        <p:spPr>
          <a:xfrm>
            <a:off x="540000" y="1095375"/>
            <a:ext cx="10723888" cy="4079740"/>
          </a:xfrm>
          <a:prstGeom prst="rect">
            <a:avLst/>
          </a:prstGeom>
        </p:spPr>
      </p:pic>
      <p:sp>
        <p:nvSpPr>
          <p:cNvPr id="8" name="TextBox 7">
            <a:extLst>
              <a:ext uri="{FF2B5EF4-FFF2-40B4-BE49-F238E27FC236}">
                <a16:creationId xmlns:a16="http://schemas.microsoft.com/office/drawing/2014/main" id="{FFA8B80B-8CC3-8540-AFB2-3CE48885CF88}"/>
              </a:ext>
            </a:extLst>
          </p:cNvPr>
          <p:cNvSpPr txBox="1"/>
          <p:nvPr/>
        </p:nvSpPr>
        <p:spPr>
          <a:xfrm>
            <a:off x="928112" y="1638278"/>
            <a:ext cx="10231888"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Ca</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Ca</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H</a:t>
            </a:r>
            <a:r>
              <a:rPr lang="en-GB" sz="2400" b="1" baseline="-25000" dirty="0">
                <a:solidFill>
                  <a:schemeClr val="accent2">
                    <a:lumMod val="60000"/>
                    <a:lumOff val="40000"/>
                  </a:schemeClr>
                </a:solidFill>
                <a:latin typeface="Century Gothic" panose="020B0502020202020204" pitchFamily="34" charset="0"/>
              </a:rPr>
              <a:t>2(g)</a:t>
            </a:r>
          </a:p>
        </p:txBody>
      </p:sp>
      <p:sp>
        <p:nvSpPr>
          <p:cNvPr id="9" name="TextBox 8">
            <a:extLst>
              <a:ext uri="{FF2B5EF4-FFF2-40B4-BE49-F238E27FC236}">
                <a16:creationId xmlns:a16="http://schemas.microsoft.com/office/drawing/2014/main" id="{6A059429-3470-62E9-0DEC-CD7DAF50A308}"/>
              </a:ext>
            </a:extLst>
          </p:cNvPr>
          <p:cNvSpPr txBox="1"/>
          <p:nvPr/>
        </p:nvSpPr>
        <p:spPr>
          <a:xfrm>
            <a:off x="1100151" y="3518819"/>
            <a:ext cx="10059849" cy="1569660"/>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Ca</a:t>
            </a:r>
            <a:r>
              <a:rPr lang="en-GB" sz="2400" b="1" baseline="-25000" dirty="0">
                <a:solidFill>
                  <a:schemeClr val="accent2">
                    <a:lumMod val="60000"/>
                    <a:lumOff val="40000"/>
                  </a:schemeClr>
                </a:solidFill>
                <a:latin typeface="Century Gothic" panose="020B0502020202020204" pitchFamily="34" charset="0"/>
              </a:rPr>
              <a:t>(s)</a:t>
            </a:r>
            <a:r>
              <a:rPr lang="en-GB" sz="2400" b="1" dirty="0">
                <a:solidFill>
                  <a:schemeClr val="accent2">
                    <a:lumMod val="60000"/>
                    <a:lumOff val="40000"/>
                  </a:schemeClr>
                </a:solidFill>
                <a:latin typeface="Century Gothic" panose="020B0502020202020204" pitchFamily="34" charset="0"/>
              </a:rPr>
              <a:t> → Ca</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32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p>
          <a:p>
            <a:endParaRPr lang="en-GB" sz="2400" b="1" dirty="0">
              <a:solidFill>
                <a:schemeClr val="accent2">
                  <a:lumMod val="60000"/>
                  <a:lumOff val="40000"/>
                </a:schemeClr>
              </a:solidFill>
              <a:latin typeface="Century Gothic" panose="020B0502020202020204" pitchFamily="34" charset="0"/>
            </a:endParaRPr>
          </a:p>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+ 2e</a:t>
            </a:r>
            <a:r>
              <a:rPr lang="en-GB" sz="32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H</a:t>
            </a:r>
            <a:r>
              <a:rPr lang="en-GB" sz="2400" b="1" baseline="-25000" dirty="0">
                <a:solidFill>
                  <a:schemeClr val="accent2">
                    <a:lumMod val="60000"/>
                    <a:lumOff val="40000"/>
                  </a:schemeClr>
                </a:solidFill>
                <a:latin typeface="Century Gothic" panose="020B0502020202020204" pitchFamily="34" charset="0"/>
              </a:rPr>
              <a:t>2(g)</a:t>
            </a:r>
          </a:p>
          <a:p>
            <a:endParaRPr lang="en-GB" sz="2400" b="1"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DB8B07A1-A532-6DB3-8DF3-E36FB113FBD1}"/>
              </a:ext>
            </a:extLst>
          </p:cNvPr>
          <p:cNvSpPr txBox="1"/>
          <p:nvPr/>
        </p:nvSpPr>
        <p:spPr>
          <a:xfrm>
            <a:off x="4536684" y="3472652"/>
            <a:ext cx="6555165"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Calcium is losing electrons so is oxidised in this reaction.</a:t>
            </a:r>
            <a:endParaRPr lang="en-GB" sz="2400" b="1" baseline="-25000" dirty="0">
              <a:solidFill>
                <a:schemeClr val="accent2">
                  <a:lumMod val="60000"/>
                  <a:lumOff val="40000"/>
                </a:schemeClr>
              </a:solidFill>
              <a:latin typeface="Century Gothic" panose="020B0502020202020204" pitchFamily="34" charset="0"/>
            </a:endParaRPr>
          </a:p>
        </p:txBody>
      </p:sp>
      <p:sp>
        <p:nvSpPr>
          <p:cNvPr id="14" name="TextBox 13">
            <a:extLst>
              <a:ext uri="{FF2B5EF4-FFF2-40B4-BE49-F238E27FC236}">
                <a16:creationId xmlns:a16="http://schemas.microsoft.com/office/drawing/2014/main" id="{3079D3BA-2DD6-4A92-5BAC-E57117D2BFBA}"/>
              </a:ext>
            </a:extLst>
          </p:cNvPr>
          <p:cNvSpPr txBox="1"/>
          <p:nvPr/>
        </p:nvSpPr>
        <p:spPr>
          <a:xfrm>
            <a:off x="4536683" y="4349816"/>
            <a:ext cx="6903045" cy="830997"/>
          </a:xfrm>
          <a:prstGeom prst="rect">
            <a:avLst/>
          </a:prstGeom>
          <a:no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Hydrogen ions are the species being reduced because they are gaining electrons.</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088754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Section C - Answers</a:t>
            </a:r>
          </a:p>
        </p:txBody>
      </p:sp>
      <p:pic>
        <p:nvPicPr>
          <p:cNvPr id="4" name="Picture 3">
            <a:extLst>
              <a:ext uri="{FF2B5EF4-FFF2-40B4-BE49-F238E27FC236}">
                <a16:creationId xmlns:a16="http://schemas.microsoft.com/office/drawing/2014/main" id="{F6D5B94A-A9B8-6282-261D-077E9BD886E5}"/>
              </a:ext>
            </a:extLst>
          </p:cNvPr>
          <p:cNvPicPr>
            <a:picLocks noChangeAspect="1"/>
          </p:cNvPicPr>
          <p:nvPr/>
        </p:nvPicPr>
        <p:blipFill>
          <a:blip r:embed="rId3"/>
          <a:stretch>
            <a:fillRect/>
          </a:stretch>
        </p:blipFill>
        <p:spPr>
          <a:xfrm>
            <a:off x="540000" y="885825"/>
            <a:ext cx="10379233" cy="4230924"/>
          </a:xfrm>
          <a:prstGeom prst="rect">
            <a:avLst/>
          </a:prstGeom>
        </p:spPr>
      </p:pic>
      <p:sp>
        <p:nvSpPr>
          <p:cNvPr id="6" name="TextBox 5">
            <a:extLst>
              <a:ext uri="{FF2B5EF4-FFF2-40B4-BE49-F238E27FC236}">
                <a16:creationId xmlns:a16="http://schemas.microsoft.com/office/drawing/2014/main" id="{3B44F61E-9047-A13D-A767-A2CC1B33C914}"/>
              </a:ext>
            </a:extLst>
          </p:cNvPr>
          <p:cNvSpPr txBox="1"/>
          <p:nvPr/>
        </p:nvSpPr>
        <p:spPr>
          <a:xfrm>
            <a:off x="949057" y="2850605"/>
            <a:ext cx="9801886"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Mass of calcium chloride = mass of reactants – mass of hydrogen </a:t>
            </a:r>
            <a:endParaRPr lang="en-GB" sz="24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3A4D1656-7073-AAA9-2AD2-AE4FDF9268ED}"/>
              </a:ext>
            </a:extLst>
          </p:cNvPr>
          <p:cNvSpPr txBox="1"/>
          <p:nvPr/>
        </p:nvSpPr>
        <p:spPr>
          <a:xfrm>
            <a:off x="949057" y="3198167"/>
            <a:ext cx="9801886"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Mass of calcium chloride = (40 + 72) – 2 = 110 g</a:t>
            </a:r>
            <a:endParaRPr lang="en-GB" sz="2400" b="1" baseline="-25000"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59847632-EA37-F70A-BAE7-529665A45311}"/>
              </a:ext>
            </a:extLst>
          </p:cNvPr>
          <p:cNvSpPr txBox="1"/>
          <p:nvPr/>
        </p:nvSpPr>
        <p:spPr>
          <a:xfrm>
            <a:off x="949057" y="4342788"/>
            <a:ext cx="9801886" cy="461665"/>
          </a:xfrm>
          <a:prstGeom prst="rect">
            <a:avLst/>
          </a:prstGeom>
          <a:solidFill>
            <a:schemeClr val="bg1"/>
          </a:solidFill>
        </p:spPr>
        <p:txBody>
          <a:bodyPr wrap="square">
            <a:spAutoFit/>
          </a:bodyPr>
          <a:lstStyle/>
          <a:p>
            <a:r>
              <a:rPr lang="en-GB" sz="2400" b="1" dirty="0">
                <a:solidFill>
                  <a:schemeClr val="accent2">
                    <a:lumMod val="60000"/>
                    <a:lumOff val="40000"/>
                  </a:schemeClr>
                </a:solidFill>
                <a:latin typeface="Century Gothic" panose="020B0502020202020204" pitchFamily="34" charset="0"/>
              </a:rPr>
              <a:t>RFM of HCl = 35.5 + 1 = 36.5</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30170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1" y="996078"/>
            <a:ext cx="10900160" cy="2308324"/>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Complete the half equation to show the electrons involved. </a:t>
            </a:r>
          </a:p>
          <a:p>
            <a:pPr algn="ctr"/>
            <a:r>
              <a:rPr lang="en-GB" sz="2400" dirty="0">
                <a:latin typeface="Century Gothic" panose="020B0502020202020204" pitchFamily="34" charset="0"/>
              </a:rPr>
              <a:t>Al</a:t>
            </a:r>
            <a:r>
              <a:rPr lang="en-GB" sz="2400" baseline="30000" dirty="0">
                <a:latin typeface="Century Gothic" panose="020B0502020202020204" pitchFamily="34" charset="0"/>
              </a:rPr>
              <a:t>3+ </a:t>
            </a:r>
            <a:r>
              <a:rPr lang="en-GB" sz="2400" dirty="0">
                <a:latin typeface="Century Gothic" panose="020B0502020202020204" pitchFamily="34" charset="0"/>
              </a:rPr>
              <a:t>_____ → Al</a:t>
            </a:r>
          </a:p>
          <a:p>
            <a:pPr marL="342900" indent="-342900">
              <a:buFont typeface="Wingdings" pitchFamily="2" charset="2"/>
              <a:buChar char="q"/>
            </a:pPr>
            <a:r>
              <a:rPr lang="en-GB" sz="2400" dirty="0">
                <a:latin typeface="Century Gothic" panose="020B0502020202020204" pitchFamily="34" charset="0"/>
              </a:rPr>
              <a:t>A. + e</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B. + 3e</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C. – e</a:t>
            </a:r>
            <a:r>
              <a:rPr lang="en-GB" sz="2400" baseline="30000" dirty="0">
                <a:latin typeface="Century Gothic" panose="020B0502020202020204" pitchFamily="34" charset="0"/>
              </a:rPr>
              <a:t>-</a:t>
            </a:r>
          </a:p>
          <a:p>
            <a:pPr marL="342900" indent="-342900">
              <a:buFont typeface="Wingdings" pitchFamily="2" charset="2"/>
              <a:buChar char="q"/>
            </a:pP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3584050"/>
            <a:ext cx="5538696" cy="1938992"/>
          </a:xfrm>
          <a:prstGeom prst="rect">
            <a:avLst/>
          </a:prstGeom>
          <a:noFill/>
        </p:spPr>
        <p:txBody>
          <a:bodyPr wrap="none" rtlCol="0">
            <a:spAutoFit/>
          </a:bodyPr>
          <a:lstStyle/>
          <a:p>
            <a:r>
              <a:rPr lang="en-GB" sz="2400" dirty="0">
                <a:latin typeface="Century Gothic" panose="020B0502020202020204" pitchFamily="34" charset="0"/>
              </a:rPr>
              <a:t>2. What is the formula for a zinc ion?</a:t>
            </a:r>
          </a:p>
          <a:p>
            <a:pPr marL="342900" indent="-342900">
              <a:buFont typeface="Wingdings" pitchFamily="2" charset="2"/>
              <a:buChar char="q"/>
            </a:pPr>
            <a:r>
              <a:rPr lang="en-GB" sz="2400" dirty="0">
                <a:latin typeface="Century Gothic" panose="020B0502020202020204" pitchFamily="34" charset="0"/>
              </a:rPr>
              <a:t>A. Zn</a:t>
            </a:r>
          </a:p>
          <a:p>
            <a:pPr marL="342900" indent="-342900">
              <a:buFont typeface="Wingdings" pitchFamily="2" charset="2"/>
              <a:buChar char="q"/>
            </a:pPr>
            <a:r>
              <a:rPr lang="en-GB" sz="2400" dirty="0">
                <a:latin typeface="Century Gothic" panose="020B0502020202020204" pitchFamily="34" charset="0"/>
              </a:rPr>
              <a:t>B. Zn</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C. Zn</a:t>
            </a:r>
            <a:r>
              <a:rPr lang="en-GB" sz="2400" baseline="30000" dirty="0">
                <a:latin typeface="Century Gothic" panose="020B0502020202020204" pitchFamily="34" charset="0"/>
              </a:rPr>
              <a:t>2+</a:t>
            </a:r>
          </a:p>
          <a:p>
            <a:pPr marL="342900" indent="-342900">
              <a:buFont typeface="Wingdings" pitchFamily="2" charset="2"/>
              <a:buChar char="q"/>
            </a:pPr>
            <a:r>
              <a:rPr lang="en-GB" sz="2400" dirty="0">
                <a:latin typeface="Century Gothic" panose="020B0502020202020204" pitchFamily="34" charset="0"/>
              </a:rPr>
              <a:t>D. Zn</a:t>
            </a:r>
            <a:r>
              <a:rPr lang="en-GB" sz="2400" baseline="30000" dirty="0">
                <a:latin typeface="Century Gothic" panose="020B0502020202020204" pitchFamily="34" charset="0"/>
              </a:rPr>
              <a:t>-</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871469"/>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4459441"/>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 below.</a:t>
            </a:r>
          </a:p>
        </p:txBody>
      </p:sp>
      <p:sp>
        <p:nvSpPr>
          <p:cNvPr id="5" name="TextBox 4">
            <a:extLst>
              <a:ext uri="{FF2B5EF4-FFF2-40B4-BE49-F238E27FC236}">
                <a16:creationId xmlns:a16="http://schemas.microsoft.com/office/drawing/2014/main" id="{FA56AB9A-831D-8048-BB27-E49EAE012180}"/>
              </a:ext>
            </a:extLst>
          </p:cNvPr>
          <p:cNvSpPr txBox="1"/>
          <p:nvPr/>
        </p:nvSpPr>
        <p:spPr>
          <a:xfrm>
            <a:off x="259840" y="905688"/>
            <a:ext cx="10900160" cy="4154984"/>
          </a:xfrm>
          <a:prstGeom prst="rect">
            <a:avLst/>
          </a:prstGeom>
          <a:noFill/>
        </p:spPr>
        <p:txBody>
          <a:bodyPr wrap="square" rtlCol="0">
            <a:spAutoFit/>
          </a:bodyPr>
          <a:lstStyle/>
          <a:p>
            <a:r>
              <a:rPr lang="en-GB" sz="2400" dirty="0">
                <a:latin typeface="Century Gothic" panose="020B0502020202020204" pitchFamily="34" charset="0"/>
              </a:rPr>
              <a:t>3. The reaction between magnesium and sulfuric acid can be represented by the word equation: </a:t>
            </a:r>
          </a:p>
          <a:p>
            <a:r>
              <a:rPr lang="en-GB" sz="2400" dirty="0">
                <a:latin typeface="Century Gothic" panose="020B0502020202020204" pitchFamily="34" charset="0"/>
              </a:rPr>
              <a:t>magnesium + sulfuric acid → magnesium sulfate + hydrogen. </a:t>
            </a:r>
          </a:p>
          <a:p>
            <a:endParaRPr lang="en-GB" sz="2400" dirty="0">
              <a:latin typeface="Century Gothic" panose="020B0502020202020204" pitchFamily="34" charset="0"/>
            </a:endParaRPr>
          </a:p>
          <a:p>
            <a:r>
              <a:rPr lang="en-GB" sz="2400" dirty="0">
                <a:latin typeface="Century Gothic" panose="020B0502020202020204" pitchFamily="34" charset="0"/>
              </a:rPr>
              <a:t>The chemical equation for this reaction is: </a:t>
            </a:r>
          </a:p>
          <a:p>
            <a:r>
              <a:rPr lang="en-GB" sz="2400" dirty="0">
                <a:latin typeface="Century Gothic" panose="020B0502020202020204" pitchFamily="34" charset="0"/>
              </a:rPr>
              <a:t>Mg</a:t>
            </a:r>
            <a:r>
              <a:rPr lang="en-GB" sz="2400" baseline="-25000" dirty="0">
                <a:latin typeface="Century Gothic" panose="020B0502020202020204" pitchFamily="34" charset="0"/>
              </a:rPr>
              <a:t>(s) </a:t>
            </a:r>
            <a:r>
              <a:rPr lang="en-GB" sz="2400" dirty="0">
                <a:latin typeface="Century Gothic" panose="020B0502020202020204" pitchFamily="34" charset="0"/>
              </a:rPr>
              <a:t>+ H</a:t>
            </a:r>
            <a:r>
              <a:rPr lang="en-GB" sz="2400" baseline="-25000" dirty="0">
                <a:latin typeface="Century Gothic" panose="020B0502020202020204" pitchFamily="34" charset="0"/>
              </a:rPr>
              <a:t>2</a:t>
            </a:r>
            <a:r>
              <a:rPr lang="en-GB" sz="2400" dirty="0">
                <a:latin typeface="Century Gothic" panose="020B0502020202020204" pitchFamily="34" charset="0"/>
              </a:rPr>
              <a:t>SO</a:t>
            </a:r>
            <a:r>
              <a:rPr lang="en-GB" sz="2400" baseline="-25000" dirty="0">
                <a:latin typeface="Century Gothic" panose="020B0502020202020204" pitchFamily="34" charset="0"/>
              </a:rPr>
              <a:t>4(aq) </a:t>
            </a:r>
            <a:r>
              <a:rPr lang="en-GB" sz="2400" dirty="0">
                <a:latin typeface="Century Gothic" panose="020B0502020202020204" pitchFamily="34" charset="0"/>
              </a:rPr>
              <a:t>→ MgSO</a:t>
            </a:r>
            <a:r>
              <a:rPr lang="en-GB" sz="2400" baseline="-25000" dirty="0">
                <a:latin typeface="Century Gothic" panose="020B0502020202020204" pitchFamily="34" charset="0"/>
              </a:rPr>
              <a:t>4(aq) </a:t>
            </a:r>
            <a:r>
              <a:rPr lang="en-GB" sz="2400" dirty="0">
                <a:latin typeface="Century Gothic" panose="020B0502020202020204" pitchFamily="34" charset="0"/>
              </a:rPr>
              <a:t>+ H</a:t>
            </a:r>
            <a:r>
              <a:rPr lang="en-GB" sz="2400" baseline="-25000" dirty="0">
                <a:latin typeface="Century Gothic" panose="020B0502020202020204" pitchFamily="34" charset="0"/>
              </a:rPr>
              <a:t>2(g). </a:t>
            </a:r>
          </a:p>
          <a:p>
            <a:endParaRPr lang="en-GB" sz="2400" dirty="0">
              <a:latin typeface="Century Gothic" panose="020B0502020202020204" pitchFamily="34" charset="0"/>
            </a:endParaRPr>
          </a:p>
          <a:p>
            <a:r>
              <a:rPr lang="en-GB" sz="2400" dirty="0">
                <a:latin typeface="Century Gothic" panose="020B0502020202020204" pitchFamily="34" charset="0"/>
              </a:rPr>
              <a:t>What is the ionic equation for this reaction?</a:t>
            </a:r>
          </a:p>
          <a:p>
            <a:pPr marL="342900" indent="-342900">
              <a:buFont typeface="Wingdings" pitchFamily="2" charset="2"/>
              <a:buChar char="q"/>
            </a:pPr>
            <a:r>
              <a:rPr lang="en-GB" sz="2400" dirty="0">
                <a:latin typeface="Century Gothic" panose="020B0502020202020204" pitchFamily="34" charset="0"/>
              </a:rPr>
              <a:t>A. Mg</a:t>
            </a:r>
            <a:r>
              <a:rPr lang="en-GB" sz="2400" baseline="-25000" dirty="0">
                <a:latin typeface="Century Gothic" panose="020B0502020202020204" pitchFamily="34" charset="0"/>
              </a:rPr>
              <a:t>(s)</a:t>
            </a:r>
            <a:r>
              <a:rPr lang="en-GB" sz="2400" dirty="0">
                <a:latin typeface="Century Gothic" panose="020B0502020202020204" pitchFamily="34" charset="0"/>
              </a:rPr>
              <a:t> → 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+ 2e</a:t>
            </a:r>
            <a:r>
              <a:rPr lang="en-GB" sz="2400" baseline="30000" dirty="0">
                <a:latin typeface="Century Gothic" panose="020B0502020202020204" pitchFamily="34" charset="0"/>
              </a:rPr>
              <a:t>-</a:t>
            </a:r>
            <a:r>
              <a:rPr lang="en-GB" sz="2400" dirty="0">
                <a:latin typeface="Century Gothic" panose="020B0502020202020204" pitchFamily="34" charset="0"/>
              </a:rPr>
              <a:t>, and 2H</a:t>
            </a:r>
            <a:r>
              <a:rPr lang="en-GB" sz="2400" baseline="30000" dirty="0">
                <a:latin typeface="Century Gothic" panose="020B0502020202020204" pitchFamily="34" charset="0"/>
              </a:rPr>
              <a:t>+</a:t>
            </a:r>
            <a:r>
              <a:rPr lang="en-GB" sz="2400" baseline="-25000" dirty="0">
                <a:latin typeface="Century Gothic" panose="020B0502020202020204" pitchFamily="34" charset="0"/>
              </a:rPr>
              <a:t>(aq) </a:t>
            </a:r>
            <a:r>
              <a:rPr lang="en-GB" sz="2400" dirty="0">
                <a:latin typeface="Century Gothic" panose="020B0502020202020204" pitchFamily="34" charset="0"/>
              </a:rPr>
              <a:t>+ 2e</a:t>
            </a:r>
            <a:r>
              <a:rPr lang="en-GB" sz="2400" baseline="30000" dirty="0">
                <a:latin typeface="Century Gothic" panose="020B0502020202020204" pitchFamily="34" charset="0"/>
              </a:rPr>
              <a:t>-</a:t>
            </a:r>
            <a:r>
              <a:rPr lang="en-GB" sz="2400" dirty="0">
                <a:latin typeface="Century Gothic" panose="020B0502020202020204" pitchFamily="34" charset="0"/>
              </a:rPr>
              <a:t> → H</a:t>
            </a:r>
            <a:r>
              <a:rPr lang="en-GB" sz="2400" baseline="-25000" dirty="0">
                <a:latin typeface="Century Gothic" panose="020B0502020202020204" pitchFamily="34" charset="0"/>
              </a:rPr>
              <a:t>2(g)</a:t>
            </a:r>
          </a:p>
          <a:p>
            <a:pPr marL="342900" indent="-342900">
              <a:buFont typeface="Wingdings" pitchFamily="2" charset="2"/>
              <a:buChar char="q"/>
            </a:pPr>
            <a:r>
              <a:rPr lang="en-GB" sz="2400" dirty="0">
                <a:latin typeface="Century Gothic" panose="020B0502020202020204" pitchFamily="34" charset="0"/>
              </a:rPr>
              <a:t>B. Mg</a:t>
            </a:r>
            <a:r>
              <a:rPr lang="en-GB" sz="2400" baseline="-25000" dirty="0">
                <a:latin typeface="Century Gothic" panose="020B0502020202020204" pitchFamily="34" charset="0"/>
              </a:rPr>
              <a:t>(s)</a:t>
            </a:r>
            <a:r>
              <a:rPr lang="en-GB" sz="2400" dirty="0">
                <a:latin typeface="Century Gothic" panose="020B0502020202020204" pitchFamily="34" charset="0"/>
              </a:rPr>
              <a:t> + 2H</a:t>
            </a:r>
            <a:r>
              <a:rPr lang="en-GB" sz="2400" baseline="-25000" dirty="0">
                <a:latin typeface="Century Gothic" panose="020B0502020202020204" pitchFamily="34" charset="0"/>
              </a:rPr>
              <a:t>(aq) </a:t>
            </a:r>
            <a:r>
              <a:rPr lang="en-GB" sz="2400" dirty="0">
                <a:latin typeface="Century Gothic" panose="020B0502020202020204" pitchFamily="34" charset="0"/>
              </a:rPr>
              <a:t>→ Mg</a:t>
            </a:r>
            <a:r>
              <a:rPr lang="en-GB" sz="2400" baseline="-25000" dirty="0">
                <a:latin typeface="Century Gothic" panose="020B0502020202020204" pitchFamily="34" charset="0"/>
              </a:rPr>
              <a:t>(aq) </a:t>
            </a:r>
            <a:r>
              <a:rPr lang="en-GB" sz="2400" dirty="0">
                <a:latin typeface="Century Gothic" panose="020B0502020202020204" pitchFamily="34" charset="0"/>
              </a:rPr>
              <a:t>+ H</a:t>
            </a:r>
            <a:r>
              <a:rPr lang="en-GB" sz="2400" baseline="-25000" dirty="0">
                <a:latin typeface="Century Gothic" panose="020B0502020202020204" pitchFamily="34" charset="0"/>
              </a:rPr>
              <a:t>(g)</a:t>
            </a:r>
          </a:p>
          <a:p>
            <a:pPr marL="342900" indent="-342900">
              <a:buFont typeface="Wingdings" pitchFamily="2" charset="2"/>
              <a:buChar char="q"/>
            </a:pPr>
            <a:r>
              <a:rPr lang="en-GB" sz="2400" dirty="0">
                <a:latin typeface="Century Gothic" panose="020B0502020202020204" pitchFamily="34" charset="0"/>
              </a:rPr>
              <a:t>C. Mg</a:t>
            </a:r>
            <a:r>
              <a:rPr lang="en-GB" sz="2400" baseline="-25000" dirty="0">
                <a:latin typeface="Century Gothic" panose="020B0502020202020204" pitchFamily="34" charset="0"/>
              </a:rPr>
              <a:t>(s)</a:t>
            </a:r>
            <a:r>
              <a:rPr lang="en-GB" sz="2400" dirty="0">
                <a:latin typeface="Century Gothic" panose="020B0502020202020204" pitchFamily="34" charset="0"/>
              </a:rPr>
              <a:t> + 2H</a:t>
            </a:r>
            <a:r>
              <a:rPr lang="en-GB" sz="2400" baseline="30000" dirty="0">
                <a:latin typeface="Century Gothic" panose="020B0502020202020204" pitchFamily="34" charset="0"/>
              </a:rPr>
              <a:t>+</a:t>
            </a:r>
            <a:r>
              <a:rPr lang="en-GB" sz="2400" baseline="-25000" dirty="0">
                <a:latin typeface="Century Gothic" panose="020B0502020202020204" pitchFamily="34" charset="0"/>
              </a:rPr>
              <a:t>(aq) </a:t>
            </a:r>
            <a:r>
              <a:rPr lang="en-GB" sz="2400" dirty="0">
                <a:latin typeface="Century Gothic" panose="020B0502020202020204" pitchFamily="34" charset="0"/>
              </a:rPr>
              <a:t>→ 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 H</a:t>
            </a:r>
            <a:r>
              <a:rPr lang="en-GB" sz="2400" baseline="-25000" dirty="0">
                <a:latin typeface="Century Gothic" panose="020B0502020202020204" pitchFamily="34" charset="0"/>
              </a:rPr>
              <a:t>2(g)</a:t>
            </a:r>
          </a:p>
        </p:txBody>
      </p:sp>
      <p:sp>
        <p:nvSpPr>
          <p:cNvPr id="8" name="TextBox 7">
            <a:extLst>
              <a:ext uri="{FF2B5EF4-FFF2-40B4-BE49-F238E27FC236}">
                <a16:creationId xmlns:a16="http://schemas.microsoft.com/office/drawing/2014/main" id="{2D665B36-599A-0A4B-82CC-E13599829A11}"/>
              </a:ext>
            </a:extLst>
          </p:cNvPr>
          <p:cNvSpPr txBox="1"/>
          <p:nvPr/>
        </p:nvSpPr>
        <p:spPr>
          <a:xfrm>
            <a:off x="259840" y="4414341"/>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4191121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9653927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43249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Ionic Equations for the Reactions of Acids and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a ‘redox’ reaction. </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How is an electron represented in a half equation?</a:t>
            </a:r>
            <a:endParaRPr lang="en-GB" sz="24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state symbol should be written next to the formula ‘Mg’ in an equation?</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state symbol should be written next to the ion ‘Mg</a:t>
            </a:r>
            <a:r>
              <a:rPr lang="en-GB" sz="2400" b="0" i="0" u="none" strike="noStrike" cap="none" baseline="30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 in an equation?</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ions that make up AgNO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ions present in sodium hydroxide.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Write the word equation for the reaction of sodium metal with water.</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Write a balanced ionic equation for the same reaction.</a:t>
            </a:r>
          </a:p>
        </p:txBody>
      </p:sp>
      <p:pic>
        <p:nvPicPr>
          <p:cNvPr id="2" name="Picture 1" descr="A picture containing clipart&#10;&#10;Description automatically generated">
            <a:extLst>
              <a:ext uri="{FF2B5EF4-FFF2-40B4-BE49-F238E27FC236}">
                <a16:creationId xmlns:a16="http://schemas.microsoft.com/office/drawing/2014/main" id="{8B2BBA25-72CB-8906-2D18-040DA2CDE2F4}"/>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478382"/>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Ionic Equations for the Reactions of Acids and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The main component of stomach acid is hydrochloric acid (HCl). Sometimes </a:t>
            </a:r>
            <a:r>
              <a:rPr lang="en-GB" sz="2000" dirty="0">
                <a:solidFill>
                  <a:schemeClr val="dk1"/>
                </a:solidFill>
                <a:latin typeface="Century Gothic"/>
                <a:ea typeface="Century Gothic"/>
                <a:cs typeface="Century Gothic"/>
                <a:sym typeface="Century Gothic"/>
              </a:rPr>
              <a:t>acid in the stomach is called ‘gastric acid’. </a:t>
            </a:r>
            <a:r>
              <a:rPr lang="en-GB" sz="2000" i="0" u="none" strike="noStrike" cap="none" dirty="0">
                <a:solidFill>
                  <a:schemeClr val="dk1"/>
                </a:solidFill>
                <a:latin typeface="Century Gothic"/>
                <a:ea typeface="Century Gothic"/>
                <a:cs typeface="Century Gothic"/>
                <a:sym typeface="Century Gothic"/>
              </a:rPr>
              <a:t>This acid plays an important role in digestion and immunity. It helps to break down protein in your diet, absorb essential nutrients, and control viruses and bacteria that might otherwise infect your stomach. Gastric acid is produced by parietal cells in the stomach. A complex process results in both hydrogen ions (H+) and chloride ions (Cl-) being present in the stomach. These ions together form hydrochloric acid.</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Name the main acid in the human stomach.</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is another name for acid in the stomach?</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are the functions of acid in the stomach?</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Where is the acid in stomach produced?</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ions in the stomach join together to form hydrochloric acid?</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84A30EDC-68F8-3FE3-8ACB-E77D921951FC}"/>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7671136" cy="430800"/>
          </a:xfrm>
        </p:spPr>
        <p:txBody>
          <a:bodyPr/>
          <a:lstStyle/>
          <a:p>
            <a:r>
              <a:rPr lang="en-US" sz="3600" dirty="0">
                <a:latin typeface="Century Gothic" panose="020B0502020202020204" pitchFamily="34" charset="0"/>
              </a:rPr>
              <a:t>(HT) Ionic Equations for the Reactions of Acids and Metals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18/03/2025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16D2B9E4-68B9-2B9B-005D-31D5D0C660D2}"/>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16357" y="5371157"/>
            <a:ext cx="1121360" cy="536108"/>
          </a:xfrm>
          <a:prstGeom prst="rect">
            <a:avLst/>
          </a:prstGeom>
        </p:spPr>
      </p:pic>
      <p:pic>
        <p:nvPicPr>
          <p:cNvPr id="6" name="Picture 5">
            <a:extLst>
              <a:ext uri="{FF2B5EF4-FFF2-40B4-BE49-F238E27FC236}">
                <a16:creationId xmlns:a16="http://schemas.microsoft.com/office/drawing/2014/main" id="{699A5B6F-88EE-D054-829E-1E1C0CACFEF9}"/>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75F335F5-7F3E-20A4-B174-D2F5DB6AD8B9}"/>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889AC290-9046-A805-7FF9-E88B85B317C1}"/>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b="1"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the reactions of acids and metals with chemical equations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ionic equations for the reactions of acids and metals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half equations for the reactions of acids and metals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52832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sulfuric acid</a:t>
            </a:r>
          </a:p>
        </p:txBody>
      </p:sp>
      <p:sp>
        <p:nvSpPr>
          <p:cNvPr id="14" name="Rectangle 13">
            <a:extLst>
              <a:ext uri="{FF2B5EF4-FFF2-40B4-BE49-F238E27FC236}">
                <a16:creationId xmlns:a16="http://schemas.microsoft.com/office/drawing/2014/main" id="{A2C825F2-5973-4048-9A5C-E0A4E794080E}"/>
              </a:ext>
            </a:extLst>
          </p:cNvPr>
          <p:cNvSpPr/>
          <p:nvPr/>
        </p:nvSpPr>
        <p:spPr>
          <a:xfrm>
            <a:off x="5614517" y="4891803"/>
            <a:ext cx="35283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ionic equation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352832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hydrochloric acid</a:t>
            </a:r>
          </a:p>
        </p:txBody>
      </p:sp>
      <p:sp>
        <p:nvSpPr>
          <p:cNvPr id="4" name="Rectangle 3">
            <a:extLst>
              <a:ext uri="{FF2B5EF4-FFF2-40B4-BE49-F238E27FC236}">
                <a16:creationId xmlns:a16="http://schemas.microsoft.com/office/drawing/2014/main" id="{91E3B09A-6167-2529-EA63-A3027B96FB9E}"/>
              </a:ext>
            </a:extLst>
          </p:cNvPr>
          <p:cNvSpPr/>
          <p:nvPr/>
        </p:nvSpPr>
        <p:spPr>
          <a:xfrm>
            <a:off x="5614518" y="5755169"/>
            <a:ext cx="352832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nitric acid</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C4FF626A-A3DC-ABD8-79A8-F65D56EF0B4B}"/>
              </a:ext>
            </a:extLst>
          </p:cNvPr>
          <p:cNvPicPr>
            <a:picLocks noChangeAspect="1"/>
          </p:cNvPicPr>
          <p:nvPr/>
        </p:nvPicPr>
        <p:blipFill>
          <a:blip r:embed="rId3"/>
          <a:stretch>
            <a:fillRect/>
          </a:stretch>
        </p:blipFill>
        <p:spPr>
          <a:xfrm>
            <a:off x="2306535" y="4225912"/>
            <a:ext cx="4454998" cy="2506787"/>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955AEBB9-814A-137B-6BE0-92AB75ECB01E}"/>
              </a:ext>
            </a:extLst>
          </p:cNvPr>
          <p:cNvPicPr>
            <a:picLocks noChangeAspect="1"/>
          </p:cNvPicPr>
          <p:nvPr/>
        </p:nvPicPr>
        <p:blipFill>
          <a:blip r:embed="rId4"/>
          <a:stretch>
            <a:fillRect/>
          </a:stretch>
        </p:blipFill>
        <p:spPr>
          <a:xfrm>
            <a:off x="6867393" y="4222072"/>
            <a:ext cx="4454998" cy="251062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1832" y="492596"/>
            <a:ext cx="10620000" cy="2677656"/>
          </a:xfrm>
          <a:prstGeom prst="rect">
            <a:avLst/>
          </a:prstGeom>
          <a:noFill/>
        </p:spPr>
        <p:txBody>
          <a:bodyPr wrap="square" rtlCol="0">
            <a:spAutoFit/>
          </a:bodyPr>
          <a:lstStyle/>
          <a:p>
            <a:endParaRPr lang="en-GB" sz="2400" b="1" dirty="0">
              <a:latin typeface="Century Gothic" panose="020B0502020202020204" pitchFamily="34" charset="0"/>
            </a:endParaRPr>
          </a:p>
          <a:p>
            <a:r>
              <a:rPr lang="en-GB" sz="2400" dirty="0">
                <a:latin typeface="Century Gothic" panose="020B0502020202020204" pitchFamily="34" charset="0"/>
              </a:rPr>
              <a:t>When a </a:t>
            </a:r>
            <a:r>
              <a:rPr lang="en-GB" sz="2400" b="1" dirty="0">
                <a:solidFill>
                  <a:srgbClr val="7030A0"/>
                </a:solidFill>
                <a:latin typeface="Century Gothic" panose="020B0502020202020204" pitchFamily="34" charset="0"/>
              </a:rPr>
              <a:t>metal</a:t>
            </a:r>
            <a:r>
              <a:rPr lang="en-GB" sz="2400" dirty="0">
                <a:latin typeface="Century Gothic" panose="020B0502020202020204" pitchFamily="34" charset="0"/>
              </a:rPr>
              <a:t> reacts with an </a:t>
            </a:r>
            <a:r>
              <a:rPr lang="en-GB" sz="2400" b="1" dirty="0">
                <a:solidFill>
                  <a:srgbClr val="FF0000"/>
                </a:solidFill>
                <a:latin typeface="Century Gothic" panose="020B0502020202020204" pitchFamily="34" charset="0"/>
              </a:rPr>
              <a:t>acid</a:t>
            </a:r>
            <a:r>
              <a:rPr lang="en-GB" sz="2400" dirty="0">
                <a:latin typeface="Century Gothic" panose="020B0502020202020204" pitchFamily="34" charset="0"/>
              </a:rPr>
              <a:t>, a </a:t>
            </a:r>
            <a:r>
              <a:rPr lang="en-GB" sz="2400" b="1" dirty="0">
                <a:solidFill>
                  <a:srgbClr val="00B050"/>
                </a:solidFill>
                <a:latin typeface="Century Gothic" panose="020B0502020202020204" pitchFamily="34" charset="0"/>
              </a:rPr>
              <a:t>salt</a:t>
            </a:r>
            <a:r>
              <a:rPr lang="en-GB" sz="2400" dirty="0">
                <a:latin typeface="Century Gothic" panose="020B0502020202020204" pitchFamily="34" charset="0"/>
              </a:rPr>
              <a:t> and </a:t>
            </a:r>
            <a:r>
              <a:rPr lang="en-GB" sz="2400" b="1" dirty="0">
                <a:solidFill>
                  <a:schemeClr val="accent1"/>
                </a:solidFill>
                <a:latin typeface="Century Gothic" panose="020B0502020202020204" pitchFamily="34" charset="0"/>
              </a:rPr>
              <a:t>hydrogen</a:t>
            </a:r>
            <a:r>
              <a:rPr lang="en-GB" sz="2400" dirty="0">
                <a:latin typeface="Century Gothic" panose="020B0502020202020204" pitchFamily="34" charset="0"/>
              </a:rPr>
              <a:t> are made. </a:t>
            </a:r>
          </a:p>
          <a:p>
            <a:endParaRPr lang="en-GB" sz="2400" dirty="0">
              <a:latin typeface="Century Gothic" panose="020B0502020202020204" pitchFamily="34" charset="0"/>
            </a:endParaRPr>
          </a:p>
          <a:p>
            <a:pPr algn="ctr"/>
            <a:r>
              <a:rPr lang="en-GB" sz="2400" b="1" dirty="0">
                <a:solidFill>
                  <a:srgbClr val="7030A0"/>
                </a:solidFill>
                <a:latin typeface="Century Gothic" panose="020B0502020202020204" pitchFamily="34" charset="0"/>
              </a:rPr>
              <a:t>metal</a:t>
            </a:r>
            <a:r>
              <a:rPr lang="en-GB" sz="2400" dirty="0">
                <a:latin typeface="Century Gothic" panose="020B0502020202020204" pitchFamily="34" charset="0"/>
              </a:rPr>
              <a:t> + </a:t>
            </a:r>
            <a:r>
              <a:rPr lang="en-GB" sz="2400" b="1" dirty="0">
                <a:solidFill>
                  <a:srgbClr val="FF0000"/>
                </a:solidFill>
                <a:latin typeface="Century Gothic" panose="020B0502020202020204" pitchFamily="34" charset="0"/>
              </a:rPr>
              <a:t>acid</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a:t>
            </a:r>
            <a:r>
              <a:rPr lang="en-GB" sz="2400" b="1" dirty="0">
                <a:solidFill>
                  <a:srgbClr val="00B050"/>
                </a:solidFill>
                <a:latin typeface="Century Gothic" panose="020B0502020202020204" pitchFamily="34" charset="0"/>
                <a:sym typeface="Wingdings" panose="05000000000000000000" pitchFamily="2" charset="2"/>
              </a:rPr>
              <a:t>salt</a:t>
            </a:r>
            <a:r>
              <a:rPr lang="en-GB" sz="2400" dirty="0">
                <a:latin typeface="Century Gothic" panose="020B0502020202020204" pitchFamily="34" charset="0"/>
                <a:sym typeface="Wingdings" panose="05000000000000000000" pitchFamily="2" charset="2"/>
              </a:rPr>
              <a:t> + </a:t>
            </a:r>
            <a:r>
              <a:rPr lang="en-GB" sz="2400" b="1" dirty="0">
                <a:solidFill>
                  <a:schemeClr val="accent1"/>
                </a:solidFill>
                <a:latin typeface="Century Gothic" panose="020B0502020202020204" pitchFamily="34" charset="0"/>
                <a:sym typeface="Wingdings" panose="05000000000000000000" pitchFamily="2" charset="2"/>
              </a:rPr>
              <a:t>hydrogen</a:t>
            </a:r>
          </a:p>
          <a:p>
            <a:pPr algn="ctr"/>
            <a:endParaRPr lang="en-GB" sz="2400" dirty="0">
              <a:latin typeface="Century Gothic" panose="020B0502020202020204" pitchFamily="34" charset="0"/>
              <a:sym typeface="Wingdings" panose="05000000000000000000" pitchFamily="2" charset="2"/>
            </a:endParaRPr>
          </a:p>
          <a:p>
            <a:endParaRPr lang="en-GB" sz="2400" dirty="0">
              <a:latin typeface="Century Gothic" panose="020B0502020202020204" pitchFamily="34" charset="0"/>
              <a:sym typeface="Wingdings" panose="05000000000000000000" pitchFamily="2" charset="2"/>
            </a:endParaRPr>
          </a:p>
          <a:p>
            <a:endParaRPr lang="en-GB" sz="2400" b="1" dirty="0">
              <a:latin typeface="Century Gothic" panose="020B0502020202020204" pitchFamily="34" charset="0"/>
              <a:sym typeface="Wingdings" panose="05000000000000000000" pitchFamily="2" charset="2"/>
            </a:endParaRPr>
          </a:p>
        </p:txBody>
      </p:sp>
      <p:sp>
        <p:nvSpPr>
          <p:cNvPr id="2" name="Title 1">
            <a:extLst>
              <a:ext uri="{FF2B5EF4-FFF2-40B4-BE49-F238E27FC236}">
                <a16:creationId xmlns:a16="http://schemas.microsoft.com/office/drawing/2014/main" id="{09DA8D64-D466-CD44-85E6-EEDC0EBD0117}"/>
              </a:ext>
            </a:extLst>
          </p:cNvPr>
          <p:cNvSpPr>
            <a:spLocks noGrp="1"/>
          </p:cNvSpPr>
          <p:nvPr>
            <p:ph type="title"/>
          </p:nvPr>
        </p:nvSpPr>
        <p:spPr>
          <a:xfrm>
            <a:off x="203200" y="132596"/>
            <a:ext cx="10620000" cy="481947"/>
          </a:xfrm>
        </p:spPr>
        <p:txBody>
          <a:bodyPr>
            <a:normAutofit/>
          </a:bodyPr>
          <a:lstStyle/>
          <a:p>
            <a:r>
              <a:rPr lang="en-GB" sz="2800" dirty="0">
                <a:latin typeface="Century Gothic" panose="020B0502020202020204" pitchFamily="34" charset="0"/>
              </a:rPr>
              <a:t>Metals and acids react</a:t>
            </a:r>
            <a:endParaRPr lang="en-GB" dirty="0"/>
          </a:p>
        </p:txBody>
      </p:sp>
      <p:sp>
        <p:nvSpPr>
          <p:cNvPr id="4" name="TextBox 3">
            <a:extLst>
              <a:ext uri="{FF2B5EF4-FFF2-40B4-BE49-F238E27FC236}">
                <a16:creationId xmlns:a16="http://schemas.microsoft.com/office/drawing/2014/main" id="{20A2C8B0-6A26-9BCE-300F-00D3C1BD3F93}"/>
              </a:ext>
            </a:extLst>
          </p:cNvPr>
          <p:cNvSpPr txBox="1"/>
          <p:nvPr/>
        </p:nvSpPr>
        <p:spPr>
          <a:xfrm>
            <a:off x="231831" y="2528047"/>
            <a:ext cx="11063697" cy="3416320"/>
          </a:xfrm>
          <a:prstGeom prst="rect">
            <a:avLst/>
          </a:prstGeom>
          <a:noFill/>
        </p:spPr>
        <p:txBody>
          <a:bodyPr wrap="square" rtlCol="0">
            <a:spAutoFit/>
          </a:bodyPr>
          <a:lstStyle/>
          <a:p>
            <a:r>
              <a:rPr lang="en-GB" sz="2400" b="1" dirty="0">
                <a:latin typeface="Century Gothic" panose="020B0502020202020204" pitchFamily="34" charset="0"/>
              </a:rPr>
              <a:t>There are three acids that you should know. Can you remember their chemical formulae? (Hint: all acids contain H)</a:t>
            </a:r>
          </a:p>
          <a:p>
            <a:endParaRPr lang="en-GB" sz="2400" dirty="0">
              <a:latin typeface="Century Gothic" panose="020B0502020202020204" pitchFamily="34" charset="0"/>
            </a:endParaRP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Hydrochloric acid</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Nitric acid</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Sulfuric acid</a:t>
            </a:r>
          </a:p>
        </p:txBody>
      </p:sp>
      <p:sp>
        <p:nvSpPr>
          <p:cNvPr id="5" name="TextBox 4">
            <a:extLst>
              <a:ext uri="{FF2B5EF4-FFF2-40B4-BE49-F238E27FC236}">
                <a16:creationId xmlns:a16="http://schemas.microsoft.com/office/drawing/2014/main" id="{838B9803-1281-E20C-E649-065AE95AF285}"/>
              </a:ext>
            </a:extLst>
          </p:cNvPr>
          <p:cNvSpPr txBox="1"/>
          <p:nvPr/>
        </p:nvSpPr>
        <p:spPr>
          <a:xfrm>
            <a:off x="3847422" y="4003311"/>
            <a:ext cx="1138453"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HCl</a:t>
            </a:r>
            <a:r>
              <a:rPr lang="en-GB" sz="2400" b="1" baseline="-25000" dirty="0">
                <a:solidFill>
                  <a:schemeClr val="accent2">
                    <a:lumMod val="60000"/>
                    <a:lumOff val="40000"/>
                  </a:schemeClr>
                </a:solidFill>
                <a:latin typeface="Century Gothic" panose="020B0502020202020204" pitchFamily="34" charset="0"/>
              </a:rPr>
              <a:t>(aq)</a:t>
            </a:r>
          </a:p>
        </p:txBody>
      </p:sp>
      <p:sp>
        <p:nvSpPr>
          <p:cNvPr id="6" name="TextBox 5">
            <a:extLst>
              <a:ext uri="{FF2B5EF4-FFF2-40B4-BE49-F238E27FC236}">
                <a16:creationId xmlns:a16="http://schemas.microsoft.com/office/drawing/2014/main" id="{A0173BA0-9D84-3230-9EA3-D26AA0D9C261}"/>
              </a:ext>
            </a:extLst>
          </p:cNvPr>
          <p:cNvSpPr txBox="1"/>
          <p:nvPr/>
        </p:nvSpPr>
        <p:spPr>
          <a:xfrm>
            <a:off x="3847422" y="4744038"/>
            <a:ext cx="148309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HNO</a:t>
            </a:r>
            <a:r>
              <a:rPr lang="en-GB" sz="2400" b="1" baseline="-25000" dirty="0">
                <a:solidFill>
                  <a:schemeClr val="accent2">
                    <a:lumMod val="60000"/>
                    <a:lumOff val="40000"/>
                  </a:schemeClr>
                </a:solidFill>
                <a:latin typeface="Century Gothic" panose="020B0502020202020204" pitchFamily="34" charset="0"/>
              </a:rPr>
              <a:t>3 (aq)</a:t>
            </a:r>
            <a:endParaRPr lang="en-GB" sz="2400" b="1"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F69E2F6E-786A-A87B-DD4B-654EA571DFBE}"/>
              </a:ext>
            </a:extLst>
          </p:cNvPr>
          <p:cNvSpPr txBox="1"/>
          <p:nvPr/>
        </p:nvSpPr>
        <p:spPr>
          <a:xfrm>
            <a:off x="3890683" y="5482702"/>
            <a:ext cx="153118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 (aq)</a:t>
            </a:r>
          </a:p>
        </p:txBody>
      </p:sp>
      <p:sp>
        <p:nvSpPr>
          <p:cNvPr id="10" name="TextBox 9">
            <a:extLst>
              <a:ext uri="{FF2B5EF4-FFF2-40B4-BE49-F238E27FC236}">
                <a16:creationId xmlns:a16="http://schemas.microsoft.com/office/drawing/2014/main" id="{BABEFFF9-DCD6-F830-FEFD-1603D82D0AE9}"/>
              </a:ext>
            </a:extLst>
          </p:cNvPr>
          <p:cNvSpPr txBox="1"/>
          <p:nvPr/>
        </p:nvSpPr>
        <p:spPr>
          <a:xfrm>
            <a:off x="7418487" y="3443231"/>
            <a:ext cx="3877041" cy="2308324"/>
          </a:xfrm>
          <a:prstGeom prst="rect">
            <a:avLst/>
          </a:prstGeom>
          <a:noFill/>
        </p:spPr>
        <p:txBody>
          <a:bodyPr wrap="square" rtlCol="0">
            <a:spAutoFit/>
          </a:bodyPr>
          <a:lstStyle/>
          <a:p>
            <a:r>
              <a:rPr lang="en-GB" sz="2400" b="1" dirty="0">
                <a:latin typeface="Century Gothic" panose="020B0502020202020204" pitchFamily="34" charset="0"/>
              </a:rPr>
              <a:t>When acids are added to water, they split up into their ions.</a:t>
            </a:r>
          </a:p>
          <a:p>
            <a:r>
              <a:rPr lang="en-GB" sz="2400" b="1" dirty="0">
                <a:latin typeface="Century Gothic" panose="020B0502020202020204" pitchFamily="34" charset="0"/>
              </a:rPr>
              <a:t>Can you state the ions that are in each of these acids?</a:t>
            </a:r>
          </a:p>
        </p:txBody>
      </p:sp>
      <p:sp>
        <p:nvSpPr>
          <p:cNvPr id="11" name="TextBox 10">
            <a:extLst>
              <a:ext uri="{FF2B5EF4-FFF2-40B4-BE49-F238E27FC236}">
                <a16:creationId xmlns:a16="http://schemas.microsoft.com/office/drawing/2014/main" id="{401FA527-0F6F-CA1B-751E-DAA60DE2B2FA}"/>
              </a:ext>
            </a:extLst>
          </p:cNvPr>
          <p:cNvSpPr txBox="1"/>
          <p:nvPr/>
        </p:nvSpPr>
        <p:spPr>
          <a:xfrm>
            <a:off x="5763679" y="3869735"/>
            <a:ext cx="1034257" cy="58477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Cl</a:t>
            </a:r>
            <a:r>
              <a:rPr lang="en-GB" sz="3200" b="1" baseline="30000" dirty="0">
                <a:solidFill>
                  <a:schemeClr val="accent2">
                    <a:lumMod val="60000"/>
                    <a:lumOff val="40000"/>
                  </a:schemeClr>
                </a:solidFill>
                <a:latin typeface="Century Gothic" panose="020B0502020202020204" pitchFamily="34" charset="0"/>
              </a:rPr>
              <a:t>-</a:t>
            </a:r>
            <a:endParaRPr lang="en-GB" sz="2400" b="1"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858B8625-039E-9691-DB28-479BAE9020BF}"/>
              </a:ext>
            </a:extLst>
          </p:cNvPr>
          <p:cNvSpPr txBox="1"/>
          <p:nvPr/>
        </p:nvSpPr>
        <p:spPr>
          <a:xfrm>
            <a:off x="5763679" y="4737773"/>
            <a:ext cx="1321196"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NO</a:t>
            </a:r>
            <a:r>
              <a:rPr lang="en-GB" sz="2400" b="1" baseline="-25000" dirty="0">
                <a:solidFill>
                  <a:schemeClr val="accent2">
                    <a:lumMod val="60000"/>
                    <a:lumOff val="40000"/>
                  </a:schemeClr>
                </a:solidFill>
                <a:latin typeface="Century Gothic" panose="020B0502020202020204" pitchFamily="34" charset="0"/>
              </a:rPr>
              <a:t>3</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8C249419-6306-2434-2084-0023716A440A}"/>
              </a:ext>
            </a:extLst>
          </p:cNvPr>
          <p:cNvSpPr txBox="1"/>
          <p:nvPr/>
        </p:nvSpPr>
        <p:spPr>
          <a:xfrm>
            <a:off x="5769192" y="5520722"/>
            <a:ext cx="1580882"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2H</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SO</a:t>
            </a:r>
            <a:r>
              <a:rPr lang="en-GB" sz="2400" b="1" baseline="-25000" dirty="0">
                <a:solidFill>
                  <a:schemeClr val="accent2">
                    <a:lumMod val="60000"/>
                    <a:lumOff val="40000"/>
                  </a:schemeClr>
                </a:solidFill>
                <a:latin typeface="Century Gothic" panose="020B0502020202020204" pitchFamily="34" charset="0"/>
              </a:rPr>
              <a:t>4</a:t>
            </a:r>
            <a:r>
              <a:rPr lang="en-GB" sz="3200" b="1" baseline="30000" dirty="0">
                <a:solidFill>
                  <a:schemeClr val="accent2">
                    <a:lumMod val="60000"/>
                    <a:lumOff val="40000"/>
                  </a:schemeClr>
                </a:solidFill>
                <a:latin typeface="Century Gothic" panose="020B0502020202020204" pitchFamily="34" charset="0"/>
              </a:rPr>
              <a:t>2-</a:t>
            </a:r>
            <a:endParaRPr lang="en-GB" sz="2400" b="1" baseline="30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a:xfrm>
            <a:off x="355695" y="3174198"/>
            <a:ext cx="11405999" cy="720000"/>
          </a:xfrm>
        </p:spPr>
        <p:txBody>
          <a:bodyPr>
            <a:normAutofit/>
          </a:bodyPr>
          <a:lstStyle/>
          <a:p>
            <a:r>
              <a:rPr lang="en-GB" sz="2400" dirty="0">
                <a:latin typeface="Century Gothic" panose="020B0502020202020204" pitchFamily="34" charset="0"/>
              </a:rPr>
              <a:t>Use the general formula to predict the products of each reaction.</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3025055607"/>
              </p:ext>
            </p:extLst>
          </p:nvPr>
        </p:nvGraphicFramePr>
        <p:xfrm>
          <a:off x="355695" y="4457149"/>
          <a:ext cx="10620000" cy="2286000"/>
        </p:xfrm>
        <a:graphic>
          <a:graphicData uri="http://schemas.openxmlformats.org/drawingml/2006/table">
            <a:tbl>
              <a:tblPr firstRow="1" bandRow="1">
                <a:tableStyleId>{5940675A-B579-460E-94D1-54222C63F5DA}</a:tableStyleId>
              </a:tblPr>
              <a:tblGrid>
                <a:gridCol w="2459223">
                  <a:extLst>
                    <a:ext uri="{9D8B030D-6E8A-4147-A177-3AD203B41FA5}">
                      <a16:colId xmlns:a16="http://schemas.microsoft.com/office/drawing/2014/main" val="2992347426"/>
                    </a:ext>
                  </a:extLst>
                </a:gridCol>
                <a:gridCol w="2850777">
                  <a:extLst>
                    <a:ext uri="{9D8B030D-6E8A-4147-A177-3AD203B41FA5}">
                      <a16:colId xmlns:a16="http://schemas.microsoft.com/office/drawing/2014/main" val="4196544052"/>
                    </a:ext>
                  </a:extLst>
                </a:gridCol>
                <a:gridCol w="2655000">
                  <a:extLst>
                    <a:ext uri="{9D8B030D-6E8A-4147-A177-3AD203B41FA5}">
                      <a16:colId xmlns:a16="http://schemas.microsoft.com/office/drawing/2014/main" val="506603736"/>
                    </a:ext>
                  </a:extLst>
                </a:gridCol>
                <a:gridCol w="2655000">
                  <a:extLst>
                    <a:ext uri="{9D8B030D-6E8A-4147-A177-3AD203B41FA5}">
                      <a16:colId xmlns:a16="http://schemas.microsoft.com/office/drawing/2014/main" val="2605022468"/>
                    </a:ext>
                  </a:extLst>
                </a:gridCol>
              </a:tblGrid>
              <a:tr h="370840">
                <a:tc>
                  <a:txBody>
                    <a:bodyPr/>
                    <a:lstStyle/>
                    <a:p>
                      <a:r>
                        <a:rPr lang="en-GB" sz="2400" b="1" dirty="0">
                          <a:solidFill>
                            <a:srgbClr val="7030A0"/>
                          </a:solidFill>
                          <a:latin typeface="Century Gothic" panose="020B0502020202020204" pitchFamily="34" charset="0"/>
                        </a:rPr>
                        <a:t>Metal</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rgbClr val="FF0000"/>
                          </a:solidFill>
                          <a:latin typeface="Century Gothic" panose="020B0502020202020204" pitchFamily="34" charset="0"/>
                        </a:rPr>
                        <a:t>Acid</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rgbClr val="00B050"/>
                          </a:solidFill>
                          <a:latin typeface="Century Gothic" panose="020B0502020202020204" pitchFamily="34" charset="0"/>
                        </a:rPr>
                        <a:t>Product 1</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schemeClr val="accent1"/>
                          </a:solidFill>
                          <a:latin typeface="Century Gothic" panose="020B0502020202020204" pitchFamily="34" charset="0"/>
                        </a:rPr>
                        <a:t>Product 2</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dirty="0">
                          <a:latin typeface="Century Gothic" panose="020B0502020202020204" pitchFamily="34" charset="0"/>
                        </a:rPr>
                        <a:t>iron</a:t>
                      </a:r>
                    </a:p>
                  </a:txBody>
                  <a:tcPr>
                    <a:solidFill>
                      <a:schemeClr val="bg1"/>
                    </a:solidFill>
                  </a:tcPr>
                </a:tc>
                <a:tc>
                  <a:txBody>
                    <a:bodyPr/>
                    <a:lstStyle/>
                    <a:p>
                      <a:r>
                        <a:rPr lang="en-GB" sz="2400" dirty="0">
                          <a:latin typeface="Century Gothic" panose="020B0502020202020204" pitchFamily="34" charset="0"/>
                        </a:rPr>
                        <a:t>hydrochloric acid </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dirty="0">
                          <a:latin typeface="Century Gothic"/>
                        </a:rPr>
                        <a:t>magnesium</a:t>
                      </a:r>
                      <a:endParaRPr lang="en-GB" sz="2400" dirty="0">
                        <a:latin typeface="Century Gothic" panose="020B0502020202020204" pitchFamily="34" charset="0"/>
                      </a:endParaRPr>
                    </a:p>
                  </a:txBody>
                  <a:tcPr>
                    <a:solidFill>
                      <a:schemeClr val="bg1"/>
                    </a:solidFill>
                  </a:tcPr>
                </a:tc>
                <a:tc>
                  <a:txBody>
                    <a:bodyPr/>
                    <a:lstStyle/>
                    <a:p>
                      <a:r>
                        <a:rPr lang="en-GB" sz="2400" dirty="0">
                          <a:latin typeface="Century Gothic"/>
                        </a:rPr>
                        <a:t>sulfuric acid</a:t>
                      </a:r>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370840">
                <a:tc>
                  <a:txBody>
                    <a:bodyPr/>
                    <a:lstStyle/>
                    <a:p>
                      <a:r>
                        <a:rPr lang="en-GB" sz="2400" dirty="0">
                          <a:latin typeface="Century Gothic" panose="020B0502020202020204" pitchFamily="34" charset="0"/>
                        </a:rPr>
                        <a:t>sodium</a:t>
                      </a:r>
                    </a:p>
                  </a:txBody>
                  <a:tcPr>
                    <a:solidFill>
                      <a:schemeClr val="bg1"/>
                    </a:solidFill>
                  </a:tcPr>
                </a:tc>
                <a:tc>
                  <a:txBody>
                    <a:bodyPr/>
                    <a:lstStyle/>
                    <a:p>
                      <a:r>
                        <a:rPr lang="en-GB" sz="2400" dirty="0">
                          <a:latin typeface="Century Gothic"/>
                        </a:rPr>
                        <a:t>nitric acid</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559253842"/>
                  </a:ext>
                </a:extLst>
              </a:tr>
              <a:tr h="370840">
                <a:tc>
                  <a:txBody>
                    <a:bodyPr/>
                    <a:lstStyle/>
                    <a:p>
                      <a:r>
                        <a:rPr lang="en-GB" sz="2400" dirty="0">
                          <a:latin typeface="Century Gothic" panose="020B0502020202020204" pitchFamily="34" charset="0"/>
                        </a:rPr>
                        <a:t>lead</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r>
                        <a:rPr lang="en-GB" sz="2400" dirty="0">
                          <a:latin typeface="Century Gothic" panose="020B0502020202020204" pitchFamily="34" charset="0"/>
                        </a:rPr>
                        <a:t>lead nitrate</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420120390"/>
                  </a:ext>
                </a:extLst>
              </a:tr>
            </a:tbl>
          </a:graphicData>
        </a:graphic>
      </p:graphicFrame>
      <p:sp>
        <p:nvSpPr>
          <p:cNvPr id="7" name="TextBox 6">
            <a:extLst>
              <a:ext uri="{FF2B5EF4-FFF2-40B4-BE49-F238E27FC236}">
                <a16:creationId xmlns:a16="http://schemas.microsoft.com/office/drawing/2014/main" id="{4BF9621B-2518-0DB7-66D9-7573BE122F9A}"/>
              </a:ext>
            </a:extLst>
          </p:cNvPr>
          <p:cNvSpPr txBox="1"/>
          <p:nvPr/>
        </p:nvSpPr>
        <p:spPr>
          <a:xfrm>
            <a:off x="2469249" y="3944841"/>
            <a:ext cx="6131858" cy="461665"/>
          </a:xfrm>
          <a:prstGeom prst="rect">
            <a:avLst/>
          </a:prstGeom>
          <a:noFill/>
        </p:spPr>
        <p:txBody>
          <a:bodyPr wrap="square">
            <a:spAutoFit/>
          </a:bodyPr>
          <a:lstStyle/>
          <a:p>
            <a:pPr algn="ctr"/>
            <a:r>
              <a:rPr lang="en-GB" sz="2400" b="1" dirty="0">
                <a:solidFill>
                  <a:srgbClr val="7030A0"/>
                </a:solidFill>
                <a:latin typeface="Century Gothic" panose="020B0502020202020204" pitchFamily="34" charset="0"/>
              </a:rPr>
              <a:t>metal</a:t>
            </a:r>
            <a:r>
              <a:rPr lang="en-GB" sz="2400" dirty="0">
                <a:latin typeface="Century Gothic" panose="020B0502020202020204" pitchFamily="34" charset="0"/>
              </a:rPr>
              <a:t> + </a:t>
            </a:r>
            <a:r>
              <a:rPr lang="en-GB" sz="2400" b="1" dirty="0">
                <a:solidFill>
                  <a:srgbClr val="FF0000"/>
                </a:solidFill>
                <a:latin typeface="Century Gothic" panose="020B0502020202020204" pitchFamily="34" charset="0"/>
              </a:rPr>
              <a:t>acid</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a:t>
            </a:r>
            <a:r>
              <a:rPr lang="en-GB" sz="2400" b="1" dirty="0">
                <a:solidFill>
                  <a:srgbClr val="00B050"/>
                </a:solidFill>
                <a:latin typeface="Century Gothic" panose="020B0502020202020204" pitchFamily="34" charset="0"/>
                <a:sym typeface="Wingdings" panose="05000000000000000000" pitchFamily="2" charset="2"/>
              </a:rPr>
              <a:t>salt</a:t>
            </a:r>
            <a:r>
              <a:rPr lang="en-GB" sz="2400" dirty="0">
                <a:latin typeface="Century Gothic" panose="020B0502020202020204" pitchFamily="34" charset="0"/>
                <a:sym typeface="Wingdings" panose="05000000000000000000" pitchFamily="2" charset="2"/>
              </a:rPr>
              <a:t> + </a:t>
            </a:r>
            <a:r>
              <a:rPr lang="en-GB" sz="2400" b="1" dirty="0">
                <a:solidFill>
                  <a:schemeClr val="accent1"/>
                </a:solidFill>
                <a:latin typeface="Century Gothic" panose="020B0502020202020204" pitchFamily="34" charset="0"/>
                <a:sym typeface="Wingdings" panose="05000000000000000000" pitchFamily="2" charset="2"/>
              </a:rPr>
              <a:t>hydrogen</a:t>
            </a:r>
          </a:p>
        </p:txBody>
      </p:sp>
      <p:sp>
        <p:nvSpPr>
          <p:cNvPr id="8" name="Title 1">
            <a:extLst>
              <a:ext uri="{FF2B5EF4-FFF2-40B4-BE49-F238E27FC236}">
                <a16:creationId xmlns:a16="http://schemas.microsoft.com/office/drawing/2014/main" id="{102B8B6E-6261-2FC4-AB56-0621BD0D0D8C}"/>
              </a:ext>
            </a:extLst>
          </p:cNvPr>
          <p:cNvSpPr txBox="1">
            <a:spLocks/>
          </p:cNvSpPr>
          <p:nvPr/>
        </p:nvSpPr>
        <p:spPr>
          <a:xfrm>
            <a:off x="355695" y="227953"/>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can use the metal and the acid names to predict the salt that will form.</a:t>
            </a:r>
          </a:p>
        </p:txBody>
      </p:sp>
      <p:sp>
        <p:nvSpPr>
          <p:cNvPr id="10" name="TextBox 9">
            <a:extLst>
              <a:ext uri="{FF2B5EF4-FFF2-40B4-BE49-F238E27FC236}">
                <a16:creationId xmlns:a16="http://schemas.microsoft.com/office/drawing/2014/main" id="{A0348E29-D051-A0D0-ACFB-BD05F565F2FB}"/>
              </a:ext>
            </a:extLst>
          </p:cNvPr>
          <p:cNvSpPr txBox="1"/>
          <p:nvPr/>
        </p:nvSpPr>
        <p:spPr>
          <a:xfrm>
            <a:off x="337766" y="1044250"/>
            <a:ext cx="7483139" cy="446276"/>
          </a:xfrm>
          <a:prstGeom prst="rect">
            <a:avLst/>
          </a:prstGeom>
          <a:noFill/>
        </p:spPr>
        <p:txBody>
          <a:bodyPr wrap="none" rtlCol="0">
            <a:spAutoFit/>
          </a:bodyPr>
          <a:lstStyle/>
          <a:p>
            <a:pPr marL="342900" indent="-342900">
              <a:buFont typeface="Arial" panose="020B0604020202020204" pitchFamily="34" charset="0"/>
              <a:buChar char="•"/>
            </a:pPr>
            <a:r>
              <a:rPr lang="en-GB" sz="2300" dirty="0">
                <a:latin typeface="Century Gothic" panose="020B0502020202020204" pitchFamily="34" charset="0"/>
              </a:rPr>
              <a:t>Hydro</a:t>
            </a:r>
            <a:r>
              <a:rPr lang="en-GB" sz="2300" b="1" dirty="0">
                <a:latin typeface="Century Gothic" panose="020B0502020202020204" pitchFamily="34" charset="0"/>
              </a:rPr>
              <a:t>chloric</a:t>
            </a:r>
            <a:r>
              <a:rPr lang="en-GB" sz="2300" dirty="0">
                <a:latin typeface="Century Gothic" panose="020B0502020202020204" pitchFamily="34" charset="0"/>
              </a:rPr>
              <a:t> acid forms salts ending in ‘</a:t>
            </a:r>
            <a:r>
              <a:rPr lang="en-GB" sz="2300" b="1" dirty="0">
                <a:latin typeface="Century Gothic" panose="020B0502020202020204" pitchFamily="34" charset="0"/>
              </a:rPr>
              <a:t>chloride</a:t>
            </a:r>
            <a:r>
              <a:rPr lang="en-GB" sz="2300" dirty="0">
                <a:latin typeface="Century Gothic" panose="020B0502020202020204" pitchFamily="34" charset="0"/>
              </a:rPr>
              <a:t>’</a:t>
            </a:r>
          </a:p>
        </p:txBody>
      </p:sp>
      <p:sp>
        <p:nvSpPr>
          <p:cNvPr id="11" name="TextBox 10">
            <a:extLst>
              <a:ext uri="{FF2B5EF4-FFF2-40B4-BE49-F238E27FC236}">
                <a16:creationId xmlns:a16="http://schemas.microsoft.com/office/drawing/2014/main" id="{EF70F5D2-5AB3-2034-8C32-BB687C01AA63}"/>
              </a:ext>
            </a:extLst>
          </p:cNvPr>
          <p:cNvSpPr txBox="1"/>
          <p:nvPr/>
        </p:nvSpPr>
        <p:spPr>
          <a:xfrm>
            <a:off x="337766" y="1827915"/>
            <a:ext cx="6361037" cy="461665"/>
          </a:xfrm>
          <a:prstGeom prst="rect">
            <a:avLst/>
          </a:prstGeom>
          <a:noFill/>
        </p:spPr>
        <p:txBody>
          <a:bodyPr wrap="none" rtlCol="0">
            <a:spAutoFit/>
          </a:bodyPr>
          <a:lstStyle/>
          <a:p>
            <a:pPr marL="342900" indent="-342900">
              <a:buFont typeface="Arial" panose="020B0604020202020204" pitchFamily="34" charset="0"/>
              <a:buChar char="•"/>
            </a:pPr>
            <a:r>
              <a:rPr lang="en-GB" sz="2300" b="1" dirty="0">
                <a:latin typeface="Century Gothic" panose="020B0502020202020204" pitchFamily="34" charset="0"/>
              </a:rPr>
              <a:t>Nitric</a:t>
            </a:r>
            <a:r>
              <a:rPr lang="en-GB" sz="2300" dirty="0">
                <a:latin typeface="Century Gothic" panose="020B0502020202020204" pitchFamily="34" charset="0"/>
              </a:rPr>
              <a:t> acid forms salts ending in ‘</a:t>
            </a:r>
            <a:r>
              <a:rPr lang="en-GB" sz="2300" b="1" dirty="0">
                <a:latin typeface="Century Gothic" panose="020B0502020202020204" pitchFamily="34" charset="0"/>
              </a:rPr>
              <a:t>nitrate</a:t>
            </a:r>
            <a:r>
              <a:rPr lang="en-GB" sz="2300" dirty="0">
                <a:latin typeface="Century Gothic" panose="020B0502020202020204" pitchFamily="34" charset="0"/>
              </a:rPr>
              <a:t>’</a:t>
            </a:r>
          </a:p>
        </p:txBody>
      </p:sp>
      <p:sp>
        <p:nvSpPr>
          <p:cNvPr id="12" name="TextBox 11">
            <a:extLst>
              <a:ext uri="{FF2B5EF4-FFF2-40B4-BE49-F238E27FC236}">
                <a16:creationId xmlns:a16="http://schemas.microsoft.com/office/drawing/2014/main" id="{A59AA800-9881-4801-1726-3D5F5E970335}"/>
              </a:ext>
            </a:extLst>
          </p:cNvPr>
          <p:cNvSpPr txBox="1"/>
          <p:nvPr/>
        </p:nvSpPr>
        <p:spPr>
          <a:xfrm>
            <a:off x="355695" y="2632648"/>
            <a:ext cx="6429965" cy="446276"/>
          </a:xfrm>
          <a:prstGeom prst="rect">
            <a:avLst/>
          </a:prstGeom>
          <a:noFill/>
        </p:spPr>
        <p:txBody>
          <a:bodyPr wrap="none" rtlCol="0">
            <a:spAutoFit/>
          </a:bodyPr>
          <a:lstStyle/>
          <a:p>
            <a:pPr marL="342900" indent="-342900">
              <a:buFont typeface="Arial" panose="020B0604020202020204" pitchFamily="34" charset="0"/>
              <a:buChar char="•"/>
            </a:pPr>
            <a:r>
              <a:rPr lang="en-GB" sz="2300" b="1" dirty="0">
                <a:latin typeface="Century Gothic" panose="020B0502020202020204" pitchFamily="34" charset="0"/>
              </a:rPr>
              <a:t>Sulfuric</a:t>
            </a:r>
            <a:r>
              <a:rPr lang="en-GB" sz="2300" dirty="0">
                <a:latin typeface="Century Gothic" panose="020B0502020202020204" pitchFamily="34" charset="0"/>
              </a:rPr>
              <a:t> acid forms salts ending in ‘</a:t>
            </a:r>
            <a:r>
              <a:rPr lang="en-GB" sz="2300" b="1" dirty="0">
                <a:latin typeface="Century Gothic" panose="020B0502020202020204" pitchFamily="34" charset="0"/>
              </a:rPr>
              <a:t>sulfate</a:t>
            </a:r>
            <a:r>
              <a:rPr lang="en-GB" sz="2300" dirty="0">
                <a:latin typeface="Century Gothic" panose="020B0502020202020204" pitchFamily="34" charset="0"/>
              </a:rPr>
              <a:t>’</a:t>
            </a:r>
          </a:p>
        </p:txBody>
      </p:sp>
      <p:sp>
        <p:nvSpPr>
          <p:cNvPr id="13" name="TextBox 12">
            <a:extLst>
              <a:ext uri="{FF2B5EF4-FFF2-40B4-BE49-F238E27FC236}">
                <a16:creationId xmlns:a16="http://schemas.microsoft.com/office/drawing/2014/main" id="{47613666-D3F6-1F6F-8997-25D5E2EB6035}"/>
              </a:ext>
            </a:extLst>
          </p:cNvPr>
          <p:cNvSpPr txBox="1"/>
          <p:nvPr/>
        </p:nvSpPr>
        <p:spPr>
          <a:xfrm>
            <a:off x="3570677" y="1391533"/>
            <a:ext cx="7717177" cy="446276"/>
          </a:xfrm>
          <a:prstGeom prst="rect">
            <a:avLst/>
          </a:prstGeom>
          <a:noFill/>
        </p:spPr>
        <p:txBody>
          <a:bodyPr wrap="none" rtlCol="0">
            <a:spAutoFit/>
          </a:bodyPr>
          <a:lstStyle/>
          <a:p>
            <a:r>
              <a:rPr lang="en-GB" sz="2300" b="1" dirty="0">
                <a:solidFill>
                  <a:schemeClr val="accent1"/>
                </a:solidFill>
                <a:latin typeface="Century Gothic" panose="020B0502020202020204" pitchFamily="34" charset="0"/>
              </a:rPr>
              <a:t>zinc + hydrochloric acid </a:t>
            </a:r>
            <a:r>
              <a:rPr lang="en-GB" sz="2300" b="1" dirty="0">
                <a:solidFill>
                  <a:schemeClr val="accent1"/>
                </a:solidFill>
                <a:latin typeface="Century Gothic" panose="020B0502020202020204" pitchFamily="34" charset="0"/>
                <a:sym typeface="Wingdings" panose="05000000000000000000" pitchFamily="2" charset="2"/>
              </a:rPr>
              <a:t> zinc chloride + hydrogen</a:t>
            </a:r>
            <a:r>
              <a:rPr lang="en-GB" sz="2300" b="1" dirty="0">
                <a:solidFill>
                  <a:schemeClr val="accent1"/>
                </a:solidFill>
                <a:latin typeface="Century Gothic" panose="020B0502020202020204" pitchFamily="34" charset="0"/>
              </a:rPr>
              <a:t> </a:t>
            </a:r>
          </a:p>
        </p:txBody>
      </p:sp>
      <p:sp>
        <p:nvSpPr>
          <p:cNvPr id="14" name="TextBox 13">
            <a:extLst>
              <a:ext uri="{FF2B5EF4-FFF2-40B4-BE49-F238E27FC236}">
                <a16:creationId xmlns:a16="http://schemas.microsoft.com/office/drawing/2014/main" id="{02886359-822B-A963-5F5F-B9FC628063E5}"/>
              </a:ext>
            </a:extLst>
          </p:cNvPr>
          <p:cNvSpPr txBox="1"/>
          <p:nvPr/>
        </p:nvSpPr>
        <p:spPr>
          <a:xfrm>
            <a:off x="3570677" y="2204702"/>
            <a:ext cx="7518405" cy="446276"/>
          </a:xfrm>
          <a:prstGeom prst="rect">
            <a:avLst/>
          </a:prstGeom>
          <a:noFill/>
        </p:spPr>
        <p:txBody>
          <a:bodyPr wrap="none" rtlCol="0">
            <a:spAutoFit/>
          </a:bodyPr>
          <a:lstStyle/>
          <a:p>
            <a:r>
              <a:rPr lang="en-GB" sz="2300" b="1" dirty="0">
                <a:solidFill>
                  <a:schemeClr val="accent1"/>
                </a:solidFill>
                <a:latin typeface="Century Gothic" panose="020B0502020202020204" pitchFamily="34" charset="0"/>
              </a:rPr>
              <a:t>calcium + nitric acid </a:t>
            </a:r>
            <a:r>
              <a:rPr lang="en-GB" sz="2300" b="1" dirty="0">
                <a:solidFill>
                  <a:schemeClr val="accent1"/>
                </a:solidFill>
                <a:latin typeface="Century Gothic" panose="020B0502020202020204" pitchFamily="34" charset="0"/>
                <a:sym typeface="Wingdings" panose="05000000000000000000" pitchFamily="2" charset="2"/>
              </a:rPr>
              <a:t> calcium nitrate + hydrogen</a:t>
            </a:r>
            <a:r>
              <a:rPr lang="en-GB" sz="2300" b="1" dirty="0">
                <a:solidFill>
                  <a:schemeClr val="accent1"/>
                </a:solidFill>
                <a:latin typeface="Century Gothic" panose="020B0502020202020204" pitchFamily="34" charset="0"/>
              </a:rPr>
              <a:t> </a:t>
            </a:r>
          </a:p>
        </p:txBody>
      </p:sp>
      <p:sp>
        <p:nvSpPr>
          <p:cNvPr id="15" name="TextBox 14">
            <a:extLst>
              <a:ext uri="{FF2B5EF4-FFF2-40B4-BE49-F238E27FC236}">
                <a16:creationId xmlns:a16="http://schemas.microsoft.com/office/drawing/2014/main" id="{0F807651-AED2-4D35-A53C-2BE389BD8B55}"/>
              </a:ext>
            </a:extLst>
          </p:cNvPr>
          <p:cNvSpPr txBox="1"/>
          <p:nvPr/>
        </p:nvSpPr>
        <p:spPr>
          <a:xfrm>
            <a:off x="3084165" y="3017064"/>
            <a:ext cx="8491427" cy="446276"/>
          </a:xfrm>
          <a:prstGeom prst="rect">
            <a:avLst/>
          </a:prstGeom>
          <a:noFill/>
        </p:spPr>
        <p:txBody>
          <a:bodyPr wrap="none" rtlCol="0">
            <a:spAutoFit/>
          </a:bodyPr>
          <a:lstStyle/>
          <a:p>
            <a:r>
              <a:rPr lang="en-GB" sz="2300" b="1" dirty="0">
                <a:solidFill>
                  <a:schemeClr val="accent1"/>
                </a:solidFill>
                <a:latin typeface="Century Gothic" panose="020B0502020202020204" pitchFamily="34" charset="0"/>
              </a:rPr>
              <a:t>aluminium + sulfuric acid </a:t>
            </a:r>
            <a:r>
              <a:rPr lang="en-GB" sz="2300" b="1" dirty="0">
                <a:solidFill>
                  <a:schemeClr val="accent1"/>
                </a:solidFill>
                <a:latin typeface="Century Gothic" panose="020B0502020202020204" pitchFamily="34" charset="0"/>
                <a:sym typeface="Wingdings" panose="05000000000000000000" pitchFamily="2" charset="2"/>
              </a:rPr>
              <a:t> aluminium sulfate + hydrogen</a:t>
            </a:r>
            <a:r>
              <a:rPr lang="en-GB" sz="2300" b="1" dirty="0">
                <a:solidFill>
                  <a:schemeClr val="accent1"/>
                </a:solidFill>
                <a:latin typeface="Century Gothic" panose="020B0502020202020204" pitchFamily="34" charset="0"/>
              </a:rPr>
              <a:t> </a:t>
            </a:r>
          </a:p>
        </p:txBody>
      </p:sp>
      <p:sp>
        <p:nvSpPr>
          <p:cNvPr id="16" name="TextBox 15">
            <a:extLst>
              <a:ext uri="{FF2B5EF4-FFF2-40B4-BE49-F238E27FC236}">
                <a16:creationId xmlns:a16="http://schemas.microsoft.com/office/drawing/2014/main" id="{E1F5164F-1658-1DB5-9172-F74439E40DAE}"/>
              </a:ext>
            </a:extLst>
          </p:cNvPr>
          <p:cNvSpPr txBox="1"/>
          <p:nvPr/>
        </p:nvSpPr>
        <p:spPr>
          <a:xfrm>
            <a:off x="5665695" y="4915670"/>
            <a:ext cx="2048959"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iron chloride</a:t>
            </a:r>
          </a:p>
        </p:txBody>
      </p:sp>
      <p:sp>
        <p:nvSpPr>
          <p:cNvPr id="17" name="TextBox 16">
            <a:extLst>
              <a:ext uri="{FF2B5EF4-FFF2-40B4-BE49-F238E27FC236}">
                <a16:creationId xmlns:a16="http://schemas.microsoft.com/office/drawing/2014/main" id="{F3239E21-3EFA-28BB-F515-8467DF880CA9}"/>
              </a:ext>
            </a:extLst>
          </p:cNvPr>
          <p:cNvSpPr txBox="1"/>
          <p:nvPr/>
        </p:nvSpPr>
        <p:spPr>
          <a:xfrm>
            <a:off x="8320695" y="4915670"/>
            <a:ext cx="16305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hydrogen</a:t>
            </a:r>
          </a:p>
        </p:txBody>
      </p:sp>
      <p:sp>
        <p:nvSpPr>
          <p:cNvPr id="18" name="TextBox 17">
            <a:extLst>
              <a:ext uri="{FF2B5EF4-FFF2-40B4-BE49-F238E27FC236}">
                <a16:creationId xmlns:a16="http://schemas.microsoft.com/office/drawing/2014/main" id="{644A12DB-55BA-9783-79AE-6749710A51BB}"/>
              </a:ext>
            </a:extLst>
          </p:cNvPr>
          <p:cNvSpPr txBox="1"/>
          <p:nvPr/>
        </p:nvSpPr>
        <p:spPr>
          <a:xfrm>
            <a:off x="8312041" y="5444073"/>
            <a:ext cx="16305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hydrogen</a:t>
            </a:r>
          </a:p>
        </p:txBody>
      </p:sp>
      <p:sp>
        <p:nvSpPr>
          <p:cNvPr id="19" name="TextBox 18">
            <a:extLst>
              <a:ext uri="{FF2B5EF4-FFF2-40B4-BE49-F238E27FC236}">
                <a16:creationId xmlns:a16="http://schemas.microsoft.com/office/drawing/2014/main" id="{BEAA6C16-890C-4BBB-4D4B-02DE76A69198}"/>
              </a:ext>
            </a:extLst>
          </p:cNvPr>
          <p:cNvSpPr txBox="1"/>
          <p:nvPr/>
        </p:nvSpPr>
        <p:spPr>
          <a:xfrm>
            <a:off x="8340796" y="5974574"/>
            <a:ext cx="16305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hydrogen</a:t>
            </a:r>
          </a:p>
        </p:txBody>
      </p:sp>
      <p:sp>
        <p:nvSpPr>
          <p:cNvPr id="20" name="TextBox 19">
            <a:extLst>
              <a:ext uri="{FF2B5EF4-FFF2-40B4-BE49-F238E27FC236}">
                <a16:creationId xmlns:a16="http://schemas.microsoft.com/office/drawing/2014/main" id="{755A3093-A704-D18C-02D9-82AEF294C214}"/>
              </a:ext>
            </a:extLst>
          </p:cNvPr>
          <p:cNvSpPr txBox="1"/>
          <p:nvPr/>
        </p:nvSpPr>
        <p:spPr>
          <a:xfrm>
            <a:off x="8340796" y="6431090"/>
            <a:ext cx="16305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hydrogen</a:t>
            </a:r>
          </a:p>
        </p:txBody>
      </p:sp>
      <p:sp>
        <p:nvSpPr>
          <p:cNvPr id="21" name="TextBox 20">
            <a:extLst>
              <a:ext uri="{FF2B5EF4-FFF2-40B4-BE49-F238E27FC236}">
                <a16:creationId xmlns:a16="http://schemas.microsoft.com/office/drawing/2014/main" id="{344A8308-9256-01D6-89B9-423CDFC53103}"/>
              </a:ext>
            </a:extLst>
          </p:cNvPr>
          <p:cNvSpPr txBox="1"/>
          <p:nvPr/>
        </p:nvSpPr>
        <p:spPr>
          <a:xfrm>
            <a:off x="5587792" y="5443007"/>
            <a:ext cx="2531462" cy="400110"/>
          </a:xfrm>
          <a:prstGeom prst="rect">
            <a:avLst/>
          </a:prstGeom>
          <a:noFill/>
        </p:spPr>
        <p:txBody>
          <a:bodyPr wrap="none" lIns="91440" tIns="45720" rIns="91440" bIns="45720" rtlCol="0" anchor="t">
            <a:spAutoFit/>
          </a:bodyPr>
          <a:lstStyle/>
          <a:p>
            <a:r>
              <a:rPr lang="en-GB" sz="2000" b="1" dirty="0">
                <a:solidFill>
                  <a:schemeClr val="accent1"/>
                </a:solidFill>
                <a:latin typeface="Century Gothic"/>
              </a:rPr>
              <a:t>magnesium </a:t>
            </a:r>
            <a:r>
              <a:rPr lang="en-GB" sz="2000" b="1" err="1">
                <a:solidFill>
                  <a:schemeClr val="accent1"/>
                </a:solidFill>
                <a:latin typeface="Century Gothic"/>
              </a:rPr>
              <a:t>sulfate</a:t>
            </a:r>
            <a:endParaRPr lang="en-GB" sz="2000" b="1">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359FE203-5AEB-3925-1335-D6997DF519B9}"/>
              </a:ext>
            </a:extLst>
          </p:cNvPr>
          <p:cNvSpPr txBox="1"/>
          <p:nvPr/>
        </p:nvSpPr>
        <p:spPr>
          <a:xfrm>
            <a:off x="5682685" y="5965165"/>
            <a:ext cx="2326278" cy="461665"/>
          </a:xfrm>
          <a:prstGeom prst="rect">
            <a:avLst/>
          </a:prstGeom>
          <a:noFill/>
        </p:spPr>
        <p:txBody>
          <a:bodyPr wrap="none" lIns="91440" tIns="45720" rIns="91440" bIns="45720" rtlCol="0" anchor="t">
            <a:spAutoFit/>
          </a:bodyPr>
          <a:lstStyle/>
          <a:p>
            <a:r>
              <a:rPr lang="en-GB" sz="2400" b="1">
                <a:solidFill>
                  <a:schemeClr val="accent1"/>
                </a:solidFill>
                <a:latin typeface="Century Gothic"/>
              </a:rPr>
              <a:t>sodium nitrate</a:t>
            </a:r>
            <a:endParaRPr lang="en-GB" sz="2400" b="1" dirty="0">
              <a:solidFill>
                <a:schemeClr val="accent1"/>
              </a:solidFill>
              <a:latin typeface="Century Gothic" panose="020B0502020202020204" pitchFamily="34" charset="0"/>
            </a:endParaRPr>
          </a:p>
        </p:txBody>
      </p:sp>
      <p:sp>
        <p:nvSpPr>
          <p:cNvPr id="23" name="TextBox 22">
            <a:extLst>
              <a:ext uri="{FF2B5EF4-FFF2-40B4-BE49-F238E27FC236}">
                <a16:creationId xmlns:a16="http://schemas.microsoft.com/office/drawing/2014/main" id="{8F983645-F273-CC3B-2830-BB7BF31AD265}"/>
              </a:ext>
            </a:extLst>
          </p:cNvPr>
          <p:cNvSpPr txBox="1"/>
          <p:nvPr/>
        </p:nvSpPr>
        <p:spPr>
          <a:xfrm>
            <a:off x="2912062" y="6431089"/>
            <a:ext cx="166904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nitric acid</a:t>
            </a:r>
          </a:p>
        </p:txBody>
      </p:sp>
    </p:spTree>
    <p:extLst>
      <p:ext uri="{BB962C8B-B14F-4D97-AF65-F5344CB8AC3E}">
        <p14:creationId xmlns:p14="http://schemas.microsoft.com/office/powerpoint/2010/main" val="41114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10"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9"/>
                                        </p:tgtEl>
                                        <p:attrNameLst>
                                          <p:attrName>style.visibility</p:attrName>
                                        </p:attrNameLst>
                                      </p:cBhvr>
                                      <p:to>
                                        <p:strVal val="visible"/>
                                      </p:to>
                                    </p:set>
                                    <p:animEffect transition="in" filter="fade">
                                      <p:cBhvr>
                                        <p:cTn id="73" dur="500"/>
                                        <p:tgtEl>
                                          <p:spTgt spid="19"/>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ADE40F6-0E9C-49B2-A0C9-94316C4D26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9dd66dd2-dc2f-4e10-8286-f1da66314693"/>
    <ds:schemaRef ds:uri="http://schemas.openxmlformats.org/package/2006/metadata/core-properties"/>
    <ds:schemaRef ds:uri="http://www.w3.org/XML/1998/namespace"/>
    <ds:schemaRef ds:uri="http://purl.org/dc/terms/"/>
    <ds:schemaRef ds:uri="http://purl.org/dc/dcmitype/"/>
    <ds:schemaRef ds:uri="http://schemas.microsoft.com/office/2006/documentManagement/types"/>
    <ds:schemaRef ds:uri="http://schemas.microsoft.com/office/2006/metadata/properties"/>
    <ds:schemaRef ds:uri="e7f29ac3-c74a-46a7-9e80-ec6458dc319f"/>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2168</TotalTime>
  <Words>5683</Words>
  <Application>Microsoft Office PowerPoint</Application>
  <PresentationFormat>Widescreen</PresentationFormat>
  <Paragraphs>537</Paragraphs>
  <Slides>29</Slides>
  <Notes>29</Notes>
  <HiddenSlides>10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B2.2.11 Feedback lesson</vt:lpstr>
      <vt:lpstr>Making this resource work for you</vt:lpstr>
      <vt:lpstr>PowerPoint Presentation</vt:lpstr>
      <vt:lpstr>PowerPoint Presentation</vt:lpstr>
      <vt:lpstr>PowerPoint Presentation</vt:lpstr>
      <vt:lpstr>C4.2.6</vt:lpstr>
      <vt:lpstr>PowerPoint Presentation</vt:lpstr>
      <vt:lpstr>This is the fix-it portion of the lesson</vt:lpstr>
      <vt:lpstr>Metals and acids react</vt:lpstr>
      <vt:lpstr>Use the general formula to predict the products of each reaction.</vt:lpstr>
      <vt:lpstr>The reactions of acids with metals are redox reactions</vt:lpstr>
      <vt:lpstr>The reactions of acids with metals are redox reactions</vt:lpstr>
      <vt:lpstr>Spot the error</vt:lpstr>
      <vt:lpstr>Drill</vt:lpstr>
      <vt:lpstr>Drill answers</vt:lpstr>
      <vt:lpstr>I: Writing half equations for acid and metal reactions</vt:lpstr>
      <vt:lpstr>We: Writing half equations for acid and metal reactions</vt:lpstr>
      <vt:lpstr>You: Writing half equations for acid and metal reactions</vt:lpstr>
      <vt:lpstr>Activity</vt:lpstr>
      <vt:lpstr>Section A - Answers</vt:lpstr>
      <vt:lpstr>Section A - Answers</vt:lpstr>
      <vt:lpstr>Section B - Answers</vt:lpstr>
      <vt:lpstr>Section B - Answers</vt:lpstr>
      <vt:lpstr>Section B - Answers</vt:lpstr>
      <vt:lpstr>Section C - Answers</vt:lpstr>
      <vt:lpstr>Section C - Answers</vt:lpstr>
      <vt:lpstr>Section C - Answers</vt:lpstr>
      <vt:lpstr>Answer the questions below.</vt:lpstr>
      <vt:lpstr>Answer the question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18</cp:revision>
  <dcterms:created xsi:type="dcterms:W3CDTF">2019-03-21T11:24:14Z</dcterms:created>
  <dcterms:modified xsi:type="dcterms:W3CDTF">2025-03-18T15:25:14Z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